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</p:sldIdLst>
  <p:sldSz cx="16256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rgbClr val="112C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cxnSp>
        <p:nvCxnSpPr>
          <p:cNvPr id="3" name="Connector 2"/>
          <p:cNvCxnSpPr/>
          <p:nvPr/>
        </p:nvCxnSpPr>
        <p:spPr>
          <a:xfrm>
            <a:off x="609600" y="457200"/>
            <a:ext cx="279400" cy="279400"/>
          </a:xfrm>
          <a:prstGeom prst="line">
            <a:avLst/>
          </a:prstGeom>
          <a:ln w="19050">
            <a:solidFill>
              <a:srgbClr val="DCEFB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Connector 3"/>
          <p:cNvCxnSpPr/>
          <p:nvPr/>
        </p:nvCxnSpPr>
        <p:spPr>
          <a:xfrm flipH="1">
            <a:off x="609600" y="457200"/>
            <a:ext cx="279400" cy="279400"/>
          </a:xfrm>
          <a:prstGeom prst="line">
            <a:avLst/>
          </a:prstGeom>
          <a:ln w="19050">
            <a:solidFill>
              <a:srgbClr val="DCEFB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Connector 4"/>
          <p:cNvCxnSpPr/>
          <p:nvPr/>
        </p:nvCxnSpPr>
        <p:spPr>
          <a:xfrm>
            <a:off x="609600" y="457200"/>
            <a:ext cx="279400" cy="0"/>
          </a:xfrm>
          <a:prstGeom prst="line">
            <a:avLst/>
          </a:prstGeom>
          <a:ln w="19050">
            <a:solidFill>
              <a:srgbClr val="DCEFB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Connector 5"/>
          <p:cNvCxnSpPr/>
          <p:nvPr/>
        </p:nvCxnSpPr>
        <p:spPr>
          <a:xfrm>
            <a:off x="609600" y="736600"/>
            <a:ext cx="279400" cy="0"/>
          </a:xfrm>
          <a:prstGeom prst="line">
            <a:avLst/>
          </a:prstGeom>
          <a:ln w="19050">
            <a:solidFill>
              <a:srgbClr val="DCEFB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Connector 6"/>
          <p:cNvCxnSpPr/>
          <p:nvPr/>
        </p:nvCxnSpPr>
        <p:spPr>
          <a:xfrm>
            <a:off x="609600" y="457200"/>
            <a:ext cx="0" cy="279400"/>
          </a:xfrm>
          <a:prstGeom prst="line">
            <a:avLst/>
          </a:prstGeom>
          <a:ln w="19050">
            <a:solidFill>
              <a:srgbClr val="DCEFB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Connector 7"/>
          <p:cNvCxnSpPr/>
          <p:nvPr/>
        </p:nvCxnSpPr>
        <p:spPr>
          <a:xfrm>
            <a:off x="889000" y="457200"/>
            <a:ext cx="0" cy="279400"/>
          </a:xfrm>
          <a:prstGeom prst="line">
            <a:avLst/>
          </a:prstGeom>
          <a:ln w="19050">
            <a:solidFill>
              <a:srgbClr val="DCEFB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Rounded Rectangle 8"/>
          <p:cNvSpPr/>
          <p:nvPr/>
        </p:nvSpPr>
        <p:spPr>
          <a:xfrm>
            <a:off x="571500" y="419100"/>
            <a:ext cx="76200" cy="76200"/>
          </a:xfrm>
          <a:prstGeom prst="roundRect">
            <a:avLst>
              <a:gd name="adj" fmla="val 8000"/>
            </a:avLst>
          </a:prstGeom>
          <a:solidFill>
            <a:srgbClr val="DCEFB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850900" y="698500"/>
            <a:ext cx="76200" cy="76200"/>
          </a:xfrm>
          <a:prstGeom prst="roundRect">
            <a:avLst>
              <a:gd name="adj" fmla="val 8000"/>
            </a:avLst>
          </a:prstGeom>
          <a:solidFill>
            <a:srgbClr val="DCEFB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850900" y="419100"/>
            <a:ext cx="76200" cy="76200"/>
          </a:xfrm>
          <a:prstGeom prst="roundRect">
            <a:avLst>
              <a:gd name="adj" fmla="val 8000"/>
            </a:avLst>
          </a:prstGeom>
          <a:solidFill>
            <a:srgbClr val="DCEFB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ounded Rectangle 11"/>
          <p:cNvSpPr/>
          <p:nvPr/>
        </p:nvSpPr>
        <p:spPr>
          <a:xfrm>
            <a:off x="571500" y="698500"/>
            <a:ext cx="76200" cy="76200"/>
          </a:xfrm>
          <a:prstGeom prst="roundRect">
            <a:avLst>
              <a:gd name="adj" fmla="val 8000"/>
            </a:avLst>
          </a:prstGeom>
          <a:solidFill>
            <a:srgbClr val="DCEFB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054100" y="304800"/>
            <a:ext cx="2667000" cy="6667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4050"/>
              </a:lnSpc>
              <a:spcAft>
                <a:spcPts val="0"/>
              </a:spcAft>
              <a:defRPr sz="3000" b="1">
                <a:solidFill>
                  <a:srgbClr val="DCEFBA"/>
                </a:solidFill>
                <a:latin typeface="Open Sans"/>
              </a:defRPr>
            </a:pPr>
            <a:r>
              <a:t>liaison.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0" y="431800"/>
            <a:ext cx="5080000" cy="3238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350"/>
              </a:lnSpc>
              <a:spcAft>
                <a:spcPts val="0"/>
              </a:spcAft>
              <a:defRPr sz="1000" b="1">
                <a:solidFill>
                  <a:srgbClr val="A6BC94"/>
                </a:solidFill>
                <a:latin typeface="Open Sans"/>
              </a:defRPr>
            </a:pPr>
            <a:r>
              <a:t>LIAISON / SESSION DE DÉLÉGUÉS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09600" y="8737600"/>
            <a:ext cx="11430000" cy="30670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215"/>
              </a:lnSpc>
              <a:spcAft>
                <a:spcPts val="0"/>
              </a:spcAft>
              <a:defRPr sz="900" b="0">
                <a:solidFill>
                  <a:srgbClr val="7D9A7D"/>
                </a:solidFill>
                <a:latin typeface="Open Sans"/>
              </a:defRPr>
            </a:pPr>
            <a:r>
              <a:t>PROJET EN PRÉPARATION · NOVEMBRE 2026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049500" y="8737600"/>
            <a:ext cx="1016000" cy="30670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215"/>
              </a:lnSpc>
              <a:spcAft>
                <a:spcPts val="0"/>
              </a:spcAft>
              <a:defRPr sz="900" b="0">
                <a:solidFill>
                  <a:srgbClr val="7D9A7D"/>
                </a:solidFill>
                <a:latin typeface="Open Sans"/>
              </a:defRPr>
            </a:pPr>
            <a:r>
              <a:t>01 / 12</a:t>
            </a:r>
          </a:p>
        </p:txBody>
      </p:sp>
      <p:pic>
        <p:nvPicPr>
          <p:cNvPr id="17" name="Picture 16" descr="liaison-analys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2100" y="2146300"/>
            <a:ext cx="7721600" cy="48260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635000" y="1981200"/>
            <a:ext cx="7493000" cy="1854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6700"/>
              </a:lnSpc>
              <a:spcAft>
                <a:spcPts val="0"/>
              </a:spcAft>
              <a:defRPr sz="5300" b="0">
                <a:solidFill>
                  <a:srgbClr val="FFFFFF"/>
                </a:solidFill>
                <a:latin typeface="Open Sans Light"/>
              </a:defRPr>
            </a:pPr>
            <a:r>
              <a:t>Anticiper les règles.</a:t>
            </a:r>
          </a:p>
          <a:p>
            <a:pPr>
              <a:lnSpc>
                <a:spcPts val="6700"/>
              </a:lnSpc>
              <a:spcAft>
                <a:spcPts val="0"/>
              </a:spcAft>
              <a:defRPr sz="5300" b="0">
                <a:solidFill>
                  <a:srgbClr val="FFFFFF"/>
                </a:solidFill>
                <a:latin typeface="Open Sans Light"/>
              </a:defRPr>
            </a:pPr>
            <a:r>
              <a:t>Décider ensemble.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73100" y="4660900"/>
            <a:ext cx="6985000" cy="11430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3900"/>
              </a:lnSpc>
              <a:spcAft>
                <a:spcPts val="0"/>
              </a:spcAft>
              <a:defRPr sz="2500" b="0">
                <a:solidFill>
                  <a:srgbClr val="BDD1AD"/>
                </a:solidFill>
                <a:latin typeface="Open Sans Light"/>
              </a:defRPr>
            </a:pPr>
            <a:r>
              <a:t>Une chaîne de décision enrichie par l’IA,</a:t>
            </a:r>
          </a:p>
          <a:p>
            <a:pPr>
              <a:lnSpc>
                <a:spcPts val="3900"/>
              </a:lnSpc>
              <a:spcAft>
                <a:spcPts val="0"/>
              </a:spcAft>
              <a:defRPr sz="2500" b="0">
                <a:solidFill>
                  <a:srgbClr val="BDD1AD"/>
                </a:solidFill>
                <a:latin typeface="Open Sans Light"/>
              </a:defRPr>
            </a:pPr>
            <a:r>
              <a:t>au service des équipes.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73100" y="6527800"/>
            <a:ext cx="6477000" cy="609600"/>
          </a:xfrm>
          <a:prstGeom prst="roundRect">
            <a:avLst>
              <a:gd name="adj" fmla="val 8000"/>
            </a:avLst>
          </a:prstGeom>
          <a:solidFill>
            <a:srgbClr val="DCEFB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939800" y="6705600"/>
            <a:ext cx="6032500" cy="39243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890"/>
              </a:lnSpc>
              <a:spcAft>
                <a:spcPts val="0"/>
              </a:spcAft>
              <a:defRPr sz="1400" b="1">
                <a:solidFill>
                  <a:srgbClr val="234B3E"/>
                </a:solidFill>
                <a:latin typeface="Open Sans"/>
              </a:defRPr>
            </a:pPr>
            <a:r>
              <a:t>DEUX ONGLETS · UN CHAT · DES SOURCES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73100" y="7493000"/>
            <a:ext cx="13970000" cy="7620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400"/>
              </a:lnSpc>
              <a:spcAft>
                <a:spcPts val="0"/>
              </a:spcAft>
              <a:defRPr sz="1400" b="0">
                <a:solidFill>
                  <a:srgbClr val="ADC69A"/>
                </a:solidFill>
                <a:latin typeface="Open Sans"/>
              </a:defRPr>
            </a:pPr>
            <a:r>
              <a:t>Présentation produit · Novembre 2026</a:t>
            </a:r>
          </a:p>
          <a:p>
            <a:pPr>
              <a:lnSpc>
                <a:spcPts val="2400"/>
              </a:lnSpc>
              <a:spcAft>
                <a:spcPts val="0"/>
              </a:spcAft>
              <a:defRPr sz="1400" b="0">
                <a:solidFill>
                  <a:srgbClr val="ADC69A"/>
                </a:solidFill>
                <a:latin typeface="Open Sans"/>
              </a:defRPr>
            </a:pPr>
            <a:r>
              <a:t>Prototype disponible · Service complet en préparation.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rgbClr val="F5F6E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cxnSp>
        <p:nvCxnSpPr>
          <p:cNvPr id="3" name="Connector 2"/>
          <p:cNvCxnSpPr/>
          <p:nvPr/>
        </p:nvCxnSpPr>
        <p:spPr>
          <a:xfrm>
            <a:off x="609600" y="457200"/>
            <a:ext cx="27940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Connector 3"/>
          <p:cNvCxnSpPr/>
          <p:nvPr/>
        </p:nvCxnSpPr>
        <p:spPr>
          <a:xfrm flipH="1">
            <a:off x="609600" y="457200"/>
            <a:ext cx="27940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Connector 4"/>
          <p:cNvCxnSpPr/>
          <p:nvPr/>
        </p:nvCxnSpPr>
        <p:spPr>
          <a:xfrm>
            <a:off x="609600" y="457200"/>
            <a:ext cx="279400" cy="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Connector 5"/>
          <p:cNvCxnSpPr/>
          <p:nvPr/>
        </p:nvCxnSpPr>
        <p:spPr>
          <a:xfrm>
            <a:off x="609600" y="736600"/>
            <a:ext cx="279400" cy="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Connector 6"/>
          <p:cNvCxnSpPr/>
          <p:nvPr/>
        </p:nvCxnSpPr>
        <p:spPr>
          <a:xfrm>
            <a:off x="609600" y="457200"/>
            <a:ext cx="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Connector 7"/>
          <p:cNvCxnSpPr/>
          <p:nvPr/>
        </p:nvCxnSpPr>
        <p:spPr>
          <a:xfrm>
            <a:off x="889000" y="457200"/>
            <a:ext cx="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Rounded Rectangle 8"/>
          <p:cNvSpPr/>
          <p:nvPr/>
        </p:nvSpPr>
        <p:spPr>
          <a:xfrm>
            <a:off x="571500" y="4191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850900" y="6985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850900" y="4191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ounded Rectangle 11"/>
          <p:cNvSpPr/>
          <p:nvPr/>
        </p:nvSpPr>
        <p:spPr>
          <a:xfrm>
            <a:off x="571500" y="6985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054100" y="304800"/>
            <a:ext cx="2667000" cy="6667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4050"/>
              </a:lnSpc>
              <a:spcAft>
                <a:spcPts val="0"/>
              </a:spcAft>
              <a:defRPr sz="3000" b="1">
                <a:solidFill>
                  <a:srgbClr val="234B3E"/>
                </a:solidFill>
                <a:latin typeface="Open Sans"/>
              </a:defRPr>
            </a:pPr>
            <a:r>
              <a:t>liaison.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0" y="431800"/>
            <a:ext cx="5080000" cy="3238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350"/>
              </a:lnSpc>
              <a:spcAft>
                <a:spcPts val="0"/>
              </a:spcAft>
              <a:defRPr sz="1000" b="1">
                <a:solidFill>
                  <a:srgbClr val="819278"/>
                </a:solidFill>
                <a:latin typeface="Open Sans"/>
              </a:defRPr>
            </a:pPr>
            <a:r>
              <a:t>01 / LE PROBLÈME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09600" y="1320800"/>
            <a:ext cx="15036800" cy="8001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5100"/>
              </a:lnSpc>
              <a:spcAft>
                <a:spcPts val="0"/>
              </a:spcAft>
              <a:defRPr sz="4300" b="0">
                <a:solidFill>
                  <a:srgbClr val="234B3E"/>
                </a:solidFill>
                <a:latin typeface="Open Sans Light"/>
              </a:defRPr>
            </a:pPr>
            <a:r>
              <a:t>Une évolution peut changer les options d’un projet.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09600" y="8737600"/>
            <a:ext cx="11430000" cy="30670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215"/>
              </a:lnSpc>
              <a:spcAft>
                <a:spcPts val="0"/>
              </a:spcAft>
              <a:defRPr sz="900" b="0">
                <a:solidFill>
                  <a:srgbClr val="819278"/>
                </a:solidFill>
                <a:latin typeface="Open Sans"/>
              </a:defRPr>
            </a:pPr>
            <a:r>
              <a:t>PROJET EN PRÉPARATION · NOVEMBRE 2026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049500" y="8737600"/>
            <a:ext cx="1016000" cy="30670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215"/>
              </a:lnSpc>
              <a:spcAft>
                <a:spcPts val="0"/>
              </a:spcAft>
              <a:defRPr sz="900" b="0">
                <a:solidFill>
                  <a:srgbClr val="819278"/>
                </a:solidFill>
                <a:latin typeface="Open Sans"/>
              </a:defRPr>
            </a:pPr>
            <a:r>
              <a:t>02 / 12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09600" y="2794000"/>
            <a:ext cx="4775200" cy="26670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889000" y="3022600"/>
            <a:ext cx="4216400" cy="37528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755"/>
              </a:lnSpc>
              <a:spcAft>
                <a:spcPts val="0"/>
              </a:spcAft>
              <a:defRPr sz="1300" b="1">
                <a:solidFill>
                  <a:srgbClr val="BF7955"/>
                </a:solidFill>
                <a:latin typeface="Open Sans"/>
              </a:defRPr>
            </a:pPr>
            <a:r>
              <a:t>FÉDÉRAL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89000" y="3492500"/>
            <a:ext cx="4216400" cy="61531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3645"/>
              </a:lnSpc>
              <a:spcAft>
                <a:spcPts val="0"/>
              </a:spcAft>
              <a:defRPr sz="2700" b="0">
                <a:solidFill>
                  <a:srgbClr val="234B3E"/>
                </a:solidFill>
                <a:latin typeface="Open Sans Light"/>
              </a:defRPr>
            </a:pPr>
            <a:r>
              <a:t>Le cadre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89000" y="4152900"/>
            <a:ext cx="4216400" cy="42672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160"/>
              </a:lnSpc>
              <a:spcAft>
                <a:spcPts val="0"/>
              </a:spcAft>
              <a:defRPr sz="1600" b="0">
                <a:solidFill>
                  <a:srgbClr val="819278"/>
                </a:solidFill>
                <a:latin typeface="Open Sans"/>
              </a:defRPr>
            </a:pPr>
            <a:r>
              <a:t>Lois, ordonnances et compétences.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740400" y="2794000"/>
            <a:ext cx="4775200" cy="26670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019800" y="3022600"/>
            <a:ext cx="4216400" cy="37528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755"/>
              </a:lnSpc>
              <a:spcAft>
                <a:spcPts val="0"/>
              </a:spcAft>
              <a:defRPr sz="1300" b="1">
                <a:solidFill>
                  <a:srgbClr val="BF7955"/>
                </a:solidFill>
                <a:latin typeface="Open Sans"/>
              </a:defRPr>
            </a:pPr>
            <a:r>
              <a:t>CANTONAL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019800" y="3492500"/>
            <a:ext cx="4216400" cy="61531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3645"/>
              </a:lnSpc>
              <a:spcAft>
                <a:spcPts val="0"/>
              </a:spcAft>
              <a:defRPr sz="2700" b="0">
                <a:solidFill>
                  <a:srgbClr val="234B3E"/>
                </a:solidFill>
                <a:latin typeface="Open Sans Light"/>
              </a:defRPr>
            </a:pPr>
            <a:r>
              <a:t>La mise en œuvre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019800" y="4152900"/>
            <a:ext cx="4216400" cy="70104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160"/>
              </a:lnSpc>
              <a:spcAft>
                <a:spcPts val="0"/>
              </a:spcAft>
              <a:defRPr sz="1600" b="0">
                <a:solidFill>
                  <a:srgbClr val="819278"/>
                </a:solidFill>
                <a:latin typeface="Open Sans"/>
              </a:defRPr>
            </a:pPr>
            <a:r>
              <a:t>Procédures, conditions et régimes spécifiques.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10871200" y="2794000"/>
            <a:ext cx="4775200" cy="26670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11150600" y="3022600"/>
            <a:ext cx="4216400" cy="37528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755"/>
              </a:lnSpc>
              <a:spcAft>
                <a:spcPts val="0"/>
              </a:spcAft>
              <a:defRPr sz="1300" b="1">
                <a:solidFill>
                  <a:srgbClr val="BF7955"/>
                </a:solidFill>
                <a:latin typeface="Open Sans"/>
              </a:defRPr>
            </a:pPr>
            <a:r>
              <a:t>COMMUNAL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1150600" y="3492500"/>
            <a:ext cx="4216400" cy="61531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3645"/>
              </a:lnSpc>
              <a:spcAft>
                <a:spcPts val="0"/>
              </a:spcAft>
              <a:defRPr sz="2700" b="0">
                <a:solidFill>
                  <a:srgbClr val="234B3E"/>
                </a:solidFill>
                <a:latin typeface="Open Sans Light"/>
              </a:defRPr>
            </a:pPr>
            <a:r>
              <a:t>Le territoire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1150600" y="4152900"/>
            <a:ext cx="4216400" cy="70104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160"/>
              </a:lnSpc>
              <a:spcAft>
                <a:spcPts val="0"/>
              </a:spcAft>
              <a:defRPr sz="1600" b="0">
                <a:solidFill>
                  <a:srgbClr val="819278"/>
                </a:solidFill>
                <a:latin typeface="Open Sans"/>
              </a:defRPr>
            </a:pPr>
            <a:r>
              <a:t>Plan d’affectation, règlement, périmètre et calendrier.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35000" y="6210300"/>
            <a:ext cx="14859000" cy="12446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4300"/>
              </a:lnSpc>
              <a:spcAft>
                <a:spcPts val="0"/>
              </a:spcAft>
              <a:defRPr sz="2900" b="0">
                <a:solidFill>
                  <a:srgbClr val="234B3E"/>
                </a:solidFill>
                <a:latin typeface="Open Sans Light"/>
              </a:defRPr>
            </a:pPr>
            <a:r>
              <a:t>Le besoin : retrouver la règle pertinente, comprendre son statut et savoir quoi vérifier avant de décider.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35000" y="7924800"/>
            <a:ext cx="14859000" cy="39243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890"/>
              </a:lnSpc>
              <a:spcAft>
                <a:spcPts val="0"/>
              </a:spcAft>
              <a:defRPr sz="1400" b="0">
                <a:solidFill>
                  <a:srgbClr val="819278"/>
                </a:solidFill>
                <a:latin typeface="Open Sans"/>
              </a:defRPr>
            </a:pPr>
            <a:r>
              <a:t>Une disposition inconnue ou non retrouvée ne peut pas être considérée comme inexistante.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rgbClr val="F5F6E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cxnSp>
        <p:nvCxnSpPr>
          <p:cNvPr id="3" name="Connector 2"/>
          <p:cNvCxnSpPr/>
          <p:nvPr/>
        </p:nvCxnSpPr>
        <p:spPr>
          <a:xfrm>
            <a:off x="609600" y="457200"/>
            <a:ext cx="27940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Connector 3"/>
          <p:cNvCxnSpPr/>
          <p:nvPr/>
        </p:nvCxnSpPr>
        <p:spPr>
          <a:xfrm flipH="1">
            <a:off x="609600" y="457200"/>
            <a:ext cx="27940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Connector 4"/>
          <p:cNvCxnSpPr/>
          <p:nvPr/>
        </p:nvCxnSpPr>
        <p:spPr>
          <a:xfrm>
            <a:off x="609600" y="457200"/>
            <a:ext cx="279400" cy="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Connector 5"/>
          <p:cNvCxnSpPr/>
          <p:nvPr/>
        </p:nvCxnSpPr>
        <p:spPr>
          <a:xfrm>
            <a:off x="609600" y="736600"/>
            <a:ext cx="279400" cy="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Connector 6"/>
          <p:cNvCxnSpPr/>
          <p:nvPr/>
        </p:nvCxnSpPr>
        <p:spPr>
          <a:xfrm>
            <a:off x="609600" y="457200"/>
            <a:ext cx="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Connector 7"/>
          <p:cNvCxnSpPr/>
          <p:nvPr/>
        </p:nvCxnSpPr>
        <p:spPr>
          <a:xfrm>
            <a:off x="889000" y="457200"/>
            <a:ext cx="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Rounded Rectangle 8"/>
          <p:cNvSpPr/>
          <p:nvPr/>
        </p:nvSpPr>
        <p:spPr>
          <a:xfrm>
            <a:off x="571500" y="4191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850900" y="6985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850900" y="4191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ounded Rectangle 11"/>
          <p:cNvSpPr/>
          <p:nvPr/>
        </p:nvSpPr>
        <p:spPr>
          <a:xfrm>
            <a:off x="571500" y="6985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054100" y="304800"/>
            <a:ext cx="2667000" cy="6667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4050"/>
              </a:lnSpc>
              <a:spcAft>
                <a:spcPts val="0"/>
              </a:spcAft>
              <a:defRPr sz="3000" b="1">
                <a:solidFill>
                  <a:srgbClr val="234B3E"/>
                </a:solidFill>
                <a:latin typeface="Open Sans"/>
              </a:defRPr>
            </a:pPr>
            <a:r>
              <a:t>liaison.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0" y="431800"/>
            <a:ext cx="5080000" cy="3238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350"/>
              </a:lnSpc>
              <a:spcAft>
                <a:spcPts val="0"/>
              </a:spcAft>
              <a:defRPr sz="1000" b="1">
                <a:solidFill>
                  <a:srgbClr val="819278"/>
                </a:solidFill>
                <a:latin typeface="Open Sans"/>
              </a:defRPr>
            </a:pPr>
            <a:r>
              <a:t>02 / LE PRODUIT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09600" y="1320800"/>
            <a:ext cx="15036800" cy="8001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5100"/>
              </a:lnSpc>
              <a:spcAft>
                <a:spcPts val="0"/>
              </a:spcAft>
              <a:defRPr sz="4300" b="0">
                <a:solidFill>
                  <a:srgbClr val="234B3E"/>
                </a:solidFill>
                <a:latin typeface="Open Sans Light"/>
              </a:defRPr>
            </a:pPr>
            <a:r>
              <a:t>Deux onglets. Une interface centrée sur le travail.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09600" y="8737600"/>
            <a:ext cx="11430000" cy="30670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215"/>
              </a:lnSpc>
              <a:spcAft>
                <a:spcPts val="0"/>
              </a:spcAft>
              <a:defRPr sz="900" b="0">
                <a:solidFill>
                  <a:srgbClr val="819278"/>
                </a:solidFill>
                <a:latin typeface="Open Sans"/>
              </a:defRPr>
            </a:pPr>
            <a:r>
              <a:t>PROJET EN PRÉPARATION · NOVEMBRE 2026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049500" y="8737600"/>
            <a:ext cx="1016000" cy="30670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215"/>
              </a:lnSpc>
              <a:spcAft>
                <a:spcPts val="0"/>
              </a:spcAft>
              <a:defRPr sz="900" b="0">
                <a:solidFill>
                  <a:srgbClr val="819278"/>
                </a:solidFill>
                <a:latin typeface="Open Sans"/>
              </a:defRPr>
            </a:pPr>
            <a:r>
              <a:t>03 / 12</a:t>
            </a:r>
          </a:p>
        </p:txBody>
      </p:sp>
      <p:pic>
        <p:nvPicPr>
          <p:cNvPr id="18" name="Picture 17" descr="pro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2222" y="2095500"/>
            <a:ext cx="10611555" cy="59690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35000" y="8140700"/>
            <a:ext cx="14859000" cy="35814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620"/>
              </a:lnSpc>
              <a:spcAft>
                <a:spcPts val="0"/>
              </a:spcAft>
              <a:defRPr sz="1200" b="0">
                <a:solidFill>
                  <a:srgbClr val="819278"/>
                </a:solidFill>
                <a:latin typeface="Open Sans"/>
              </a:defRPr>
            </a:pPr>
            <a:r>
              <a:t>Aperçu illustratif · La démonstration interactive est accessible depuis la vitrine Liaison.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rgbClr val="F5F6E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cxnSp>
        <p:nvCxnSpPr>
          <p:cNvPr id="3" name="Connector 2"/>
          <p:cNvCxnSpPr/>
          <p:nvPr/>
        </p:nvCxnSpPr>
        <p:spPr>
          <a:xfrm>
            <a:off x="609600" y="457200"/>
            <a:ext cx="27940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Connector 3"/>
          <p:cNvCxnSpPr/>
          <p:nvPr/>
        </p:nvCxnSpPr>
        <p:spPr>
          <a:xfrm flipH="1">
            <a:off x="609600" y="457200"/>
            <a:ext cx="27940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Connector 4"/>
          <p:cNvCxnSpPr/>
          <p:nvPr/>
        </p:nvCxnSpPr>
        <p:spPr>
          <a:xfrm>
            <a:off x="609600" y="457200"/>
            <a:ext cx="279400" cy="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Connector 5"/>
          <p:cNvCxnSpPr/>
          <p:nvPr/>
        </p:nvCxnSpPr>
        <p:spPr>
          <a:xfrm>
            <a:off x="609600" y="736600"/>
            <a:ext cx="279400" cy="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Connector 6"/>
          <p:cNvCxnSpPr/>
          <p:nvPr/>
        </p:nvCxnSpPr>
        <p:spPr>
          <a:xfrm>
            <a:off x="609600" y="457200"/>
            <a:ext cx="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Connector 7"/>
          <p:cNvCxnSpPr/>
          <p:nvPr/>
        </p:nvCxnSpPr>
        <p:spPr>
          <a:xfrm>
            <a:off x="889000" y="457200"/>
            <a:ext cx="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Rounded Rectangle 8"/>
          <p:cNvSpPr/>
          <p:nvPr/>
        </p:nvSpPr>
        <p:spPr>
          <a:xfrm>
            <a:off x="571500" y="4191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850900" y="6985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850900" y="4191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ounded Rectangle 11"/>
          <p:cNvSpPr/>
          <p:nvPr/>
        </p:nvSpPr>
        <p:spPr>
          <a:xfrm>
            <a:off x="571500" y="6985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054100" y="304800"/>
            <a:ext cx="2667000" cy="6667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4050"/>
              </a:lnSpc>
              <a:spcAft>
                <a:spcPts val="0"/>
              </a:spcAft>
              <a:defRPr sz="3000" b="1">
                <a:solidFill>
                  <a:srgbClr val="234B3E"/>
                </a:solidFill>
                <a:latin typeface="Open Sans"/>
              </a:defRPr>
            </a:pPr>
            <a:r>
              <a:t>liaison.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0" y="431800"/>
            <a:ext cx="5080000" cy="3238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350"/>
              </a:lnSpc>
              <a:spcAft>
                <a:spcPts val="0"/>
              </a:spcAft>
              <a:defRPr sz="1000" b="1">
                <a:solidFill>
                  <a:srgbClr val="819278"/>
                </a:solidFill>
                <a:latin typeface="Open Sans"/>
              </a:defRPr>
            </a:pPr>
            <a:r>
              <a:t>03 / LE MOTEUR DE RECHERCHE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09600" y="1320800"/>
            <a:ext cx="15036800" cy="8001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5100"/>
              </a:lnSpc>
              <a:spcAft>
                <a:spcPts val="0"/>
              </a:spcAft>
              <a:defRPr sz="4300" b="0">
                <a:solidFill>
                  <a:srgbClr val="234B3E"/>
                </a:solidFill>
                <a:latin typeface="Open Sans Light"/>
              </a:defRPr>
            </a:pPr>
            <a:r>
              <a:t>La recherche ouvre une conversation liée au projet.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09600" y="8737600"/>
            <a:ext cx="11430000" cy="30670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215"/>
              </a:lnSpc>
              <a:spcAft>
                <a:spcPts val="0"/>
              </a:spcAft>
              <a:defRPr sz="900" b="0">
                <a:solidFill>
                  <a:srgbClr val="819278"/>
                </a:solidFill>
                <a:latin typeface="Open Sans"/>
              </a:defRPr>
            </a:pPr>
            <a:r>
              <a:t>PROJET EN PRÉPARATION · NOVEMBRE 2026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049500" y="8737600"/>
            <a:ext cx="1016000" cy="30670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215"/>
              </a:lnSpc>
              <a:spcAft>
                <a:spcPts val="0"/>
              </a:spcAft>
              <a:defRPr sz="900" b="0">
                <a:solidFill>
                  <a:srgbClr val="819278"/>
                </a:solidFill>
                <a:latin typeface="Open Sans"/>
              </a:defRPr>
            </a:pPr>
            <a:r>
              <a:t>04 / 12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35000" y="2806700"/>
            <a:ext cx="14986000" cy="965200"/>
          </a:xfrm>
          <a:prstGeom prst="roundRect">
            <a:avLst>
              <a:gd name="adj" fmla="val 8000"/>
            </a:avLst>
          </a:prstGeom>
          <a:solidFill>
            <a:srgbClr val="DCEFB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939800" y="3048000"/>
            <a:ext cx="14160500" cy="61531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3645"/>
              </a:lnSpc>
              <a:spcAft>
                <a:spcPts val="0"/>
              </a:spcAft>
              <a:defRPr sz="2700" b="0">
                <a:solidFill>
                  <a:srgbClr val="234B3E"/>
                </a:solidFill>
                <a:latin typeface="Open Sans Light"/>
              </a:defRPr>
            </a:pPr>
            <a:r>
              <a:t>« Cette nouvelle réglementation change-t-elle les possibilités de rénovation ? »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09600" y="4381500"/>
            <a:ext cx="4775200" cy="26670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889000" y="4610100"/>
            <a:ext cx="4216400" cy="37528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755"/>
              </a:lnSpc>
              <a:spcAft>
                <a:spcPts val="0"/>
              </a:spcAft>
              <a:defRPr sz="1300" b="1">
                <a:solidFill>
                  <a:srgbClr val="BF7955"/>
                </a:solidFill>
                <a:latin typeface="Open Sans"/>
              </a:defRPr>
            </a:pPr>
            <a:r>
              <a:t>01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000" y="5080000"/>
            <a:ext cx="4216400" cy="61531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3645"/>
              </a:lnSpc>
              <a:spcAft>
                <a:spcPts val="0"/>
              </a:spcAft>
              <a:defRPr sz="2700" b="0">
                <a:solidFill>
                  <a:srgbClr val="234B3E"/>
                </a:solidFill>
                <a:latin typeface="Open Sans Light"/>
              </a:defRPr>
            </a:pPr>
            <a:r>
              <a:t>Retrouver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89000" y="5740400"/>
            <a:ext cx="4216400" cy="42672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160"/>
              </a:lnSpc>
              <a:spcAft>
                <a:spcPts val="0"/>
              </a:spcAft>
              <a:defRPr sz="1600" b="0">
                <a:solidFill>
                  <a:srgbClr val="819278"/>
                </a:solidFill>
                <a:latin typeface="Open Sans"/>
              </a:defRPr>
            </a:pPr>
            <a:r>
              <a:t>Passages officiels, source, version et statut.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5740400" y="4381500"/>
            <a:ext cx="4775200" cy="26670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6019800" y="4610100"/>
            <a:ext cx="4216400" cy="37528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755"/>
              </a:lnSpc>
              <a:spcAft>
                <a:spcPts val="0"/>
              </a:spcAft>
              <a:defRPr sz="1300" b="1">
                <a:solidFill>
                  <a:srgbClr val="BF7955"/>
                </a:solidFill>
                <a:latin typeface="Open Sans"/>
              </a:defRPr>
            </a:pPr>
            <a:r>
              <a:t>02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019800" y="5080000"/>
            <a:ext cx="4216400" cy="61531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3645"/>
              </a:lnSpc>
              <a:spcAft>
                <a:spcPts val="0"/>
              </a:spcAft>
              <a:defRPr sz="2700" b="0">
                <a:solidFill>
                  <a:srgbClr val="234B3E"/>
                </a:solidFill>
                <a:latin typeface="Open Sans Light"/>
              </a:defRPr>
            </a:pPr>
            <a:r>
              <a:t>Expliquer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019800" y="5740400"/>
            <a:ext cx="4216400" cy="70104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160"/>
              </a:lnSpc>
              <a:spcAft>
                <a:spcPts val="0"/>
              </a:spcAft>
              <a:defRPr sz="1600" b="0">
                <a:solidFill>
                  <a:srgbClr val="819278"/>
                </a:solidFill>
                <a:latin typeface="Open Sans"/>
              </a:defRPr>
            </a:pPr>
            <a:r>
              <a:t>Faits du dossier, règle pertinente, effet possible et réserves.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10871200" y="4381500"/>
            <a:ext cx="4775200" cy="26670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11150600" y="4610100"/>
            <a:ext cx="4216400" cy="37528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755"/>
              </a:lnSpc>
              <a:spcAft>
                <a:spcPts val="0"/>
              </a:spcAft>
              <a:defRPr sz="1300" b="1">
                <a:solidFill>
                  <a:srgbClr val="BF7955"/>
                </a:solidFill>
                <a:latin typeface="Open Sans"/>
              </a:defRPr>
            </a:pPr>
            <a:r>
              <a:t>03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150600" y="5080000"/>
            <a:ext cx="4216400" cy="61531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3645"/>
              </a:lnSpc>
              <a:spcAft>
                <a:spcPts val="0"/>
              </a:spcAft>
              <a:defRPr sz="2700" b="0">
                <a:solidFill>
                  <a:srgbClr val="234B3E"/>
                </a:solidFill>
                <a:latin typeface="Open Sans Light"/>
              </a:defRPr>
            </a:pPr>
            <a:r>
              <a:t>Organiser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1150600" y="5740400"/>
            <a:ext cx="4216400" cy="70104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160"/>
              </a:lnSpc>
              <a:spcAft>
                <a:spcPts val="0"/>
              </a:spcAft>
              <a:defRPr sz="1600" b="0">
                <a:solidFill>
                  <a:srgbClr val="819278"/>
                </a:solidFill>
                <a:latin typeface="Open Sans"/>
              </a:defRPr>
            </a:pPr>
            <a:r>
              <a:t>Vérifications, responsables et prochaine décision.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35000" y="7962900"/>
            <a:ext cx="14859000" cy="44386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295"/>
              </a:lnSpc>
              <a:spcAft>
                <a:spcPts val="0"/>
              </a:spcAft>
              <a:defRPr sz="1700" b="0">
                <a:solidFill>
                  <a:srgbClr val="819278"/>
                </a:solidFill>
                <a:latin typeface="Open Sans"/>
              </a:defRPr>
            </a:pPr>
            <a:r>
              <a:t>L’historique, les sources et les notes restent attachés au terrain, à l’immeuble ou à la procédure.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rgbClr val="112C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cxnSp>
        <p:nvCxnSpPr>
          <p:cNvPr id="3" name="Connector 2"/>
          <p:cNvCxnSpPr/>
          <p:nvPr/>
        </p:nvCxnSpPr>
        <p:spPr>
          <a:xfrm>
            <a:off x="609600" y="457200"/>
            <a:ext cx="279400" cy="279400"/>
          </a:xfrm>
          <a:prstGeom prst="line">
            <a:avLst/>
          </a:prstGeom>
          <a:ln w="19050">
            <a:solidFill>
              <a:srgbClr val="DCEFB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Connector 3"/>
          <p:cNvCxnSpPr/>
          <p:nvPr/>
        </p:nvCxnSpPr>
        <p:spPr>
          <a:xfrm flipH="1">
            <a:off x="609600" y="457200"/>
            <a:ext cx="279400" cy="279400"/>
          </a:xfrm>
          <a:prstGeom prst="line">
            <a:avLst/>
          </a:prstGeom>
          <a:ln w="19050">
            <a:solidFill>
              <a:srgbClr val="DCEFB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Connector 4"/>
          <p:cNvCxnSpPr/>
          <p:nvPr/>
        </p:nvCxnSpPr>
        <p:spPr>
          <a:xfrm>
            <a:off x="609600" y="457200"/>
            <a:ext cx="279400" cy="0"/>
          </a:xfrm>
          <a:prstGeom prst="line">
            <a:avLst/>
          </a:prstGeom>
          <a:ln w="19050">
            <a:solidFill>
              <a:srgbClr val="DCEFB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Connector 5"/>
          <p:cNvCxnSpPr/>
          <p:nvPr/>
        </p:nvCxnSpPr>
        <p:spPr>
          <a:xfrm>
            <a:off x="609600" y="736600"/>
            <a:ext cx="279400" cy="0"/>
          </a:xfrm>
          <a:prstGeom prst="line">
            <a:avLst/>
          </a:prstGeom>
          <a:ln w="19050">
            <a:solidFill>
              <a:srgbClr val="DCEFB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Connector 6"/>
          <p:cNvCxnSpPr/>
          <p:nvPr/>
        </p:nvCxnSpPr>
        <p:spPr>
          <a:xfrm>
            <a:off x="609600" y="457200"/>
            <a:ext cx="0" cy="279400"/>
          </a:xfrm>
          <a:prstGeom prst="line">
            <a:avLst/>
          </a:prstGeom>
          <a:ln w="19050">
            <a:solidFill>
              <a:srgbClr val="DCEFB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Connector 7"/>
          <p:cNvCxnSpPr/>
          <p:nvPr/>
        </p:nvCxnSpPr>
        <p:spPr>
          <a:xfrm>
            <a:off x="889000" y="457200"/>
            <a:ext cx="0" cy="279400"/>
          </a:xfrm>
          <a:prstGeom prst="line">
            <a:avLst/>
          </a:prstGeom>
          <a:ln w="19050">
            <a:solidFill>
              <a:srgbClr val="DCEFB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Rounded Rectangle 8"/>
          <p:cNvSpPr/>
          <p:nvPr/>
        </p:nvSpPr>
        <p:spPr>
          <a:xfrm>
            <a:off x="571500" y="419100"/>
            <a:ext cx="76200" cy="76200"/>
          </a:xfrm>
          <a:prstGeom prst="roundRect">
            <a:avLst>
              <a:gd name="adj" fmla="val 8000"/>
            </a:avLst>
          </a:prstGeom>
          <a:solidFill>
            <a:srgbClr val="DCEFB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850900" y="698500"/>
            <a:ext cx="76200" cy="76200"/>
          </a:xfrm>
          <a:prstGeom prst="roundRect">
            <a:avLst>
              <a:gd name="adj" fmla="val 8000"/>
            </a:avLst>
          </a:prstGeom>
          <a:solidFill>
            <a:srgbClr val="DCEFB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850900" y="419100"/>
            <a:ext cx="76200" cy="76200"/>
          </a:xfrm>
          <a:prstGeom prst="roundRect">
            <a:avLst>
              <a:gd name="adj" fmla="val 8000"/>
            </a:avLst>
          </a:prstGeom>
          <a:solidFill>
            <a:srgbClr val="DCEFB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ounded Rectangle 11"/>
          <p:cNvSpPr/>
          <p:nvPr/>
        </p:nvSpPr>
        <p:spPr>
          <a:xfrm>
            <a:off x="571500" y="698500"/>
            <a:ext cx="76200" cy="76200"/>
          </a:xfrm>
          <a:prstGeom prst="roundRect">
            <a:avLst>
              <a:gd name="adj" fmla="val 8000"/>
            </a:avLst>
          </a:prstGeom>
          <a:solidFill>
            <a:srgbClr val="DCEFB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054100" y="304800"/>
            <a:ext cx="2667000" cy="6667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4050"/>
              </a:lnSpc>
              <a:spcAft>
                <a:spcPts val="0"/>
              </a:spcAft>
              <a:defRPr sz="3000" b="1">
                <a:solidFill>
                  <a:srgbClr val="DCEFBA"/>
                </a:solidFill>
                <a:latin typeface="Open Sans"/>
              </a:defRPr>
            </a:pPr>
            <a:r>
              <a:t>liaison.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0" y="431800"/>
            <a:ext cx="5080000" cy="3238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350"/>
              </a:lnSpc>
              <a:spcAft>
                <a:spcPts val="0"/>
              </a:spcAft>
              <a:defRPr sz="1000" b="1">
                <a:solidFill>
                  <a:srgbClr val="A6BC94"/>
                </a:solidFill>
                <a:latin typeface="Open Sans"/>
              </a:defRPr>
            </a:pPr>
            <a:r>
              <a:t>04 / LE CAS CENTRAL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09600" y="1320800"/>
            <a:ext cx="15036800" cy="8001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5100"/>
              </a:lnSpc>
              <a:spcAft>
                <a:spcPts val="0"/>
              </a:spcAft>
              <a:defRPr sz="4300" b="0">
                <a:solidFill>
                  <a:srgbClr val="DCEFBA"/>
                </a:solidFill>
                <a:latin typeface="Open Sans Light"/>
              </a:defRPr>
            </a:pPr>
            <a:r>
              <a:t>Un immeuble autorisé. Une limite future plus basse.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09600" y="8737600"/>
            <a:ext cx="11430000" cy="30670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215"/>
              </a:lnSpc>
              <a:spcAft>
                <a:spcPts val="0"/>
              </a:spcAft>
              <a:defRPr sz="900" b="0">
                <a:solidFill>
                  <a:srgbClr val="7D9A7D"/>
                </a:solidFill>
                <a:latin typeface="Open Sans"/>
              </a:defRPr>
            </a:pPr>
            <a:r>
              <a:t>PROJET EN PRÉPARATION · NOVEMBRE 2026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049500" y="8737600"/>
            <a:ext cx="1016000" cy="30670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215"/>
              </a:lnSpc>
              <a:spcAft>
                <a:spcPts val="0"/>
              </a:spcAft>
              <a:defRPr sz="900" b="0">
                <a:solidFill>
                  <a:srgbClr val="7D9A7D"/>
                </a:solidFill>
                <a:latin typeface="Open Sans"/>
              </a:defRPr>
            </a:pPr>
            <a:r>
              <a:t>05 / 12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35000" y="2946400"/>
            <a:ext cx="4699000" cy="2692400"/>
          </a:xfrm>
          <a:prstGeom prst="roundRect">
            <a:avLst>
              <a:gd name="adj" fmla="val 8000"/>
            </a:avLst>
          </a:prstGeom>
          <a:solidFill>
            <a:srgbClr val="254B3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927100" y="3276600"/>
            <a:ext cx="4127500" cy="123253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8505"/>
              </a:lnSpc>
              <a:spcAft>
                <a:spcPts val="0"/>
              </a:spcAft>
              <a:defRPr sz="6300" b="0">
                <a:solidFill>
                  <a:srgbClr val="DCEFBA"/>
                </a:solidFill>
                <a:latin typeface="Open Sans Light"/>
              </a:defRPr>
            </a:pPr>
            <a:r>
              <a:t>10,5 m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27100" y="4610100"/>
            <a:ext cx="4127500" cy="44386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295"/>
              </a:lnSpc>
              <a:spcAft>
                <a:spcPts val="0"/>
              </a:spcAft>
              <a:defRPr sz="1700" b="0">
                <a:solidFill>
                  <a:srgbClr val="BDD1AD"/>
                </a:solidFill>
                <a:latin typeface="Open Sans"/>
              </a:defRPr>
            </a:pPr>
            <a:r>
              <a:t>Hauteur du bien fictif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778500" y="2946400"/>
            <a:ext cx="4699000" cy="2692400"/>
          </a:xfrm>
          <a:prstGeom prst="roundRect">
            <a:avLst>
              <a:gd name="adj" fmla="val 8000"/>
            </a:avLst>
          </a:prstGeom>
          <a:solidFill>
            <a:srgbClr val="254B3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6070600" y="3276600"/>
            <a:ext cx="4127500" cy="123253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8505"/>
              </a:lnSpc>
              <a:spcAft>
                <a:spcPts val="0"/>
              </a:spcAft>
              <a:defRPr sz="6300" b="0">
                <a:solidFill>
                  <a:srgbClr val="DCEFBA"/>
                </a:solidFill>
                <a:latin typeface="Open Sans Light"/>
              </a:defRPr>
            </a:pPr>
            <a:r>
              <a:t>12 m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070600" y="4610100"/>
            <a:ext cx="4127500" cy="44386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295"/>
              </a:lnSpc>
              <a:spcAft>
                <a:spcPts val="0"/>
              </a:spcAft>
              <a:defRPr sz="1700" b="0">
                <a:solidFill>
                  <a:srgbClr val="BDD1AD"/>
                </a:solidFill>
                <a:latin typeface="Open Sans"/>
              </a:defRPr>
            </a:pPr>
            <a:r>
              <a:t>Plafond actuel supposé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10922000" y="2946400"/>
            <a:ext cx="4699000" cy="2692400"/>
          </a:xfrm>
          <a:prstGeom prst="roundRect">
            <a:avLst>
              <a:gd name="adj" fmla="val 8000"/>
            </a:avLst>
          </a:prstGeom>
          <a:solidFill>
            <a:srgbClr val="254B3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11214100" y="3276600"/>
            <a:ext cx="4127500" cy="123253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8505"/>
              </a:lnSpc>
              <a:spcAft>
                <a:spcPts val="0"/>
              </a:spcAft>
              <a:defRPr sz="6300" b="0">
                <a:solidFill>
                  <a:srgbClr val="DCEFBA"/>
                </a:solidFill>
                <a:latin typeface="Open Sans Light"/>
              </a:defRPr>
            </a:pPr>
            <a:r>
              <a:t>9 m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1214100" y="4610100"/>
            <a:ext cx="4127500" cy="44386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295"/>
              </a:lnSpc>
              <a:spcAft>
                <a:spcPts val="0"/>
              </a:spcAft>
              <a:defRPr sz="1700" b="0">
                <a:solidFill>
                  <a:srgbClr val="BDD1AD"/>
                </a:solidFill>
                <a:latin typeface="Open Sans"/>
              </a:defRPr>
            </a:pPr>
            <a:r>
              <a:t>Plafond futur fictif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35000" y="6235700"/>
            <a:ext cx="14859000" cy="75247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4725"/>
              </a:lnSpc>
              <a:spcAft>
                <a:spcPts val="0"/>
              </a:spcAft>
              <a:defRPr sz="3500" b="0">
                <a:solidFill>
                  <a:srgbClr val="DCEFBA"/>
                </a:solidFill>
                <a:latin typeface="Open Sans Light"/>
              </a:defRPr>
            </a:pPr>
            <a:r>
              <a:t>Écart simulé : 1,5 m. Une alerte à qualifier.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35000" y="7112000"/>
            <a:ext cx="14859000" cy="40957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025"/>
              </a:lnSpc>
              <a:spcAft>
                <a:spcPts val="0"/>
              </a:spcAft>
              <a:defRPr sz="1500" b="0">
                <a:solidFill>
                  <a:srgbClr val="BED0AA"/>
                </a:solidFill>
                <a:latin typeface="Open Sans"/>
              </a:defRPr>
            </a:pPr>
            <a:r>
              <a:t>Ces valeurs sont inventées pour la démonstration et ne décrivent aucune réglementation d’Oron.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35000" y="7874000"/>
            <a:ext cx="14859000" cy="44386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295"/>
              </a:lnSpc>
              <a:spcAft>
                <a:spcPts val="0"/>
              </a:spcAft>
              <a:defRPr sz="1700" b="0">
                <a:solidFill>
                  <a:srgbClr val="D4E4BE"/>
                </a:solidFill>
                <a:latin typeface="Open Sans"/>
              </a:defRPr>
            </a:pPr>
            <a:r>
              <a:t>Aucune irrégularité actuelle ou obligation de démolir ne peut être déduite de ce seul écart.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rgbClr val="F5F6E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cxnSp>
        <p:nvCxnSpPr>
          <p:cNvPr id="3" name="Connector 2"/>
          <p:cNvCxnSpPr/>
          <p:nvPr/>
        </p:nvCxnSpPr>
        <p:spPr>
          <a:xfrm>
            <a:off x="609600" y="457200"/>
            <a:ext cx="27940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Connector 3"/>
          <p:cNvCxnSpPr/>
          <p:nvPr/>
        </p:nvCxnSpPr>
        <p:spPr>
          <a:xfrm flipH="1">
            <a:off x="609600" y="457200"/>
            <a:ext cx="27940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Connector 4"/>
          <p:cNvCxnSpPr/>
          <p:nvPr/>
        </p:nvCxnSpPr>
        <p:spPr>
          <a:xfrm>
            <a:off x="609600" y="457200"/>
            <a:ext cx="279400" cy="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Connector 5"/>
          <p:cNvCxnSpPr/>
          <p:nvPr/>
        </p:nvCxnSpPr>
        <p:spPr>
          <a:xfrm>
            <a:off x="609600" y="736600"/>
            <a:ext cx="279400" cy="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Connector 6"/>
          <p:cNvCxnSpPr/>
          <p:nvPr/>
        </p:nvCxnSpPr>
        <p:spPr>
          <a:xfrm>
            <a:off x="609600" y="457200"/>
            <a:ext cx="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Connector 7"/>
          <p:cNvCxnSpPr/>
          <p:nvPr/>
        </p:nvCxnSpPr>
        <p:spPr>
          <a:xfrm>
            <a:off x="889000" y="457200"/>
            <a:ext cx="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Rounded Rectangle 8"/>
          <p:cNvSpPr/>
          <p:nvPr/>
        </p:nvSpPr>
        <p:spPr>
          <a:xfrm>
            <a:off x="571500" y="4191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850900" y="6985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850900" y="4191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ounded Rectangle 11"/>
          <p:cNvSpPr/>
          <p:nvPr/>
        </p:nvSpPr>
        <p:spPr>
          <a:xfrm>
            <a:off x="571500" y="6985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054100" y="304800"/>
            <a:ext cx="2667000" cy="6667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4050"/>
              </a:lnSpc>
              <a:spcAft>
                <a:spcPts val="0"/>
              </a:spcAft>
              <a:defRPr sz="3000" b="1">
                <a:solidFill>
                  <a:srgbClr val="234B3E"/>
                </a:solidFill>
                <a:latin typeface="Open Sans"/>
              </a:defRPr>
            </a:pPr>
            <a:r>
              <a:t>liaison.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0" y="431800"/>
            <a:ext cx="5080000" cy="3238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350"/>
              </a:lnSpc>
              <a:spcAft>
                <a:spcPts val="0"/>
              </a:spcAft>
              <a:defRPr sz="1000" b="1">
                <a:solidFill>
                  <a:srgbClr val="819278"/>
                </a:solidFill>
                <a:latin typeface="Open Sans"/>
              </a:defRPr>
            </a:pPr>
            <a:r>
              <a:t>05 / LE RAISONNEMENT JURIDIQUE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09600" y="1320800"/>
            <a:ext cx="15036800" cy="8001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5100"/>
              </a:lnSpc>
              <a:spcAft>
                <a:spcPts val="0"/>
              </a:spcAft>
              <a:defRPr sz="4300" b="0">
                <a:solidFill>
                  <a:srgbClr val="234B3E"/>
                </a:solidFill>
                <a:latin typeface="Open Sans Light"/>
              </a:defRPr>
            </a:pPr>
            <a:r>
              <a:t>Qualifier l’impact avant de conclure.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09600" y="8737600"/>
            <a:ext cx="11430000" cy="30670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215"/>
              </a:lnSpc>
              <a:spcAft>
                <a:spcPts val="0"/>
              </a:spcAft>
              <a:defRPr sz="900" b="0">
                <a:solidFill>
                  <a:srgbClr val="819278"/>
                </a:solidFill>
                <a:latin typeface="Open Sans"/>
              </a:defRPr>
            </a:pPr>
            <a:r>
              <a:t>PROJET EN PRÉPARATION · NOVEMBRE 2026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049500" y="8737600"/>
            <a:ext cx="1016000" cy="30670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215"/>
              </a:lnSpc>
              <a:spcAft>
                <a:spcPts val="0"/>
              </a:spcAft>
              <a:defRPr sz="900" b="0">
                <a:solidFill>
                  <a:srgbClr val="819278"/>
                </a:solidFill>
                <a:latin typeface="Open Sans"/>
              </a:defRPr>
            </a:pPr>
            <a:r>
              <a:t>06 / 12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09600" y="2921000"/>
            <a:ext cx="4775200" cy="26670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889000" y="3149600"/>
            <a:ext cx="4216400" cy="37528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755"/>
              </a:lnSpc>
              <a:spcAft>
                <a:spcPts val="0"/>
              </a:spcAft>
              <a:defRPr sz="1300" b="1">
                <a:solidFill>
                  <a:srgbClr val="BF7955"/>
                </a:solidFill>
                <a:latin typeface="Open Sans"/>
              </a:defRPr>
            </a:pPr>
            <a:r>
              <a:t>STATUT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89000" y="3619500"/>
            <a:ext cx="4216400" cy="61531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3645"/>
              </a:lnSpc>
              <a:spcAft>
                <a:spcPts val="0"/>
              </a:spcAft>
              <a:defRPr sz="2700" b="0">
                <a:solidFill>
                  <a:srgbClr val="234B3E"/>
                </a:solidFill>
                <a:latin typeface="Open Sans Light"/>
              </a:defRPr>
            </a:pPr>
            <a:r>
              <a:t>Quel texte ?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89000" y="4279900"/>
            <a:ext cx="4216400" cy="97536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160"/>
              </a:lnSpc>
              <a:spcAft>
                <a:spcPts val="0"/>
              </a:spcAft>
              <a:defRPr sz="1600" b="0">
                <a:solidFill>
                  <a:srgbClr val="819278"/>
                </a:solidFill>
                <a:latin typeface="Open Sans"/>
              </a:defRPr>
            </a:pPr>
            <a:r>
              <a:t>Discussion, enquête, adoption, approbation, entrée en vigueur ; effets anticipés éventuels.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740400" y="2921000"/>
            <a:ext cx="4775200" cy="26670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019800" y="3149600"/>
            <a:ext cx="4216400" cy="37528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755"/>
              </a:lnSpc>
              <a:spcAft>
                <a:spcPts val="0"/>
              </a:spcAft>
              <a:defRPr sz="1300" b="1">
                <a:solidFill>
                  <a:srgbClr val="BF7955"/>
                </a:solidFill>
                <a:latin typeface="Open Sans"/>
              </a:defRPr>
            </a:pPr>
            <a:r>
              <a:t>RÉGIME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019800" y="3619500"/>
            <a:ext cx="4216400" cy="61531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3645"/>
              </a:lnSpc>
              <a:spcAft>
                <a:spcPts val="0"/>
              </a:spcAft>
              <a:defRPr sz="2700" b="0">
                <a:solidFill>
                  <a:srgbClr val="234B3E"/>
                </a:solidFill>
                <a:latin typeface="Open Sans Light"/>
              </a:defRPr>
            </a:pPr>
            <a:r>
              <a:t>Quel objet 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019800" y="4279900"/>
            <a:ext cx="4216400" cy="97536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160"/>
              </a:lnSpc>
              <a:spcAft>
                <a:spcPts val="0"/>
              </a:spcAft>
              <a:defRPr sz="1600" b="0">
                <a:solidFill>
                  <a:srgbClr val="819278"/>
                </a:solidFill>
                <a:latin typeface="Open Sans"/>
              </a:defRPr>
            </a:pPr>
            <a:r>
              <a:t>Situation existante, entretien, transformation, agrandissement ou nouvelle construction.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10871200" y="2921000"/>
            <a:ext cx="4775200" cy="26670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11150600" y="3149600"/>
            <a:ext cx="4216400" cy="37528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755"/>
              </a:lnSpc>
              <a:spcAft>
                <a:spcPts val="0"/>
              </a:spcAft>
              <a:defRPr sz="1300" b="1">
                <a:solidFill>
                  <a:srgbClr val="BF7955"/>
                </a:solidFill>
                <a:latin typeface="Open Sans"/>
              </a:defRPr>
            </a:pPr>
            <a:r>
              <a:t>APPLICATION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1150600" y="3619500"/>
            <a:ext cx="4216400" cy="61531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3645"/>
              </a:lnSpc>
              <a:spcAft>
                <a:spcPts val="0"/>
              </a:spcAft>
              <a:defRPr sz="2700" b="0">
                <a:solidFill>
                  <a:srgbClr val="234B3E"/>
                </a:solidFill>
                <a:latin typeface="Open Sans Light"/>
              </a:defRPr>
            </a:pPr>
            <a:r>
              <a:t>Quelles réserves ?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1150600" y="4279900"/>
            <a:ext cx="4216400" cy="70104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160"/>
              </a:lnSpc>
              <a:spcAft>
                <a:spcPts val="0"/>
              </a:spcAft>
              <a:defRPr sz="1600" b="0">
                <a:solidFill>
                  <a:srgbClr val="819278"/>
                </a:solidFill>
                <a:latin typeface="Open Sans"/>
              </a:defRPr>
            </a:pPr>
            <a:r>
              <a:t>Périmètre, droit transitoire, exceptions et situation acquise ; revue compétente.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35000" y="6388100"/>
            <a:ext cx="14859000" cy="1219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4200"/>
              </a:lnSpc>
              <a:spcAft>
                <a:spcPts val="0"/>
              </a:spcAft>
              <a:defRPr sz="2800" b="0">
                <a:solidFill>
                  <a:srgbClr val="234B3E"/>
                </a:solidFill>
                <a:latin typeface="Open Sans Light"/>
              </a:defRPr>
            </a:pPr>
            <a:r>
              <a:t>La réponse attendue : une conclusion conditionnelle, les sources, les hypothèses et les faits manquants.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35000" y="8115300"/>
            <a:ext cx="14859000" cy="35814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620"/>
              </a:lnSpc>
              <a:spcAft>
                <a:spcPts val="0"/>
              </a:spcAft>
              <a:defRPr sz="1200" b="0">
                <a:solidFill>
                  <a:srgbClr val="819278"/>
                </a:solidFill>
                <a:latin typeface="Open Sans"/>
              </a:defRPr>
            </a:pPr>
            <a:r>
              <a:t>Points de référence à vérifier : LAT ; LATC, notamment art. 80 pour le bâti existant ; règlement et procédure du projet.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rgbClr val="F5F6E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cxnSp>
        <p:nvCxnSpPr>
          <p:cNvPr id="3" name="Connector 2"/>
          <p:cNvCxnSpPr/>
          <p:nvPr/>
        </p:nvCxnSpPr>
        <p:spPr>
          <a:xfrm>
            <a:off x="609600" y="457200"/>
            <a:ext cx="27940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Connector 3"/>
          <p:cNvCxnSpPr/>
          <p:nvPr/>
        </p:nvCxnSpPr>
        <p:spPr>
          <a:xfrm flipH="1">
            <a:off x="609600" y="457200"/>
            <a:ext cx="27940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Connector 4"/>
          <p:cNvCxnSpPr/>
          <p:nvPr/>
        </p:nvCxnSpPr>
        <p:spPr>
          <a:xfrm>
            <a:off x="609600" y="457200"/>
            <a:ext cx="279400" cy="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Connector 5"/>
          <p:cNvCxnSpPr/>
          <p:nvPr/>
        </p:nvCxnSpPr>
        <p:spPr>
          <a:xfrm>
            <a:off x="609600" y="736600"/>
            <a:ext cx="279400" cy="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Connector 6"/>
          <p:cNvCxnSpPr/>
          <p:nvPr/>
        </p:nvCxnSpPr>
        <p:spPr>
          <a:xfrm>
            <a:off x="609600" y="457200"/>
            <a:ext cx="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Connector 7"/>
          <p:cNvCxnSpPr/>
          <p:nvPr/>
        </p:nvCxnSpPr>
        <p:spPr>
          <a:xfrm>
            <a:off x="889000" y="457200"/>
            <a:ext cx="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Rounded Rectangle 8"/>
          <p:cNvSpPr/>
          <p:nvPr/>
        </p:nvSpPr>
        <p:spPr>
          <a:xfrm>
            <a:off x="571500" y="4191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850900" y="6985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850900" y="4191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ounded Rectangle 11"/>
          <p:cNvSpPr/>
          <p:nvPr/>
        </p:nvSpPr>
        <p:spPr>
          <a:xfrm>
            <a:off x="571500" y="6985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054100" y="304800"/>
            <a:ext cx="2667000" cy="6667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4050"/>
              </a:lnSpc>
              <a:spcAft>
                <a:spcPts val="0"/>
              </a:spcAft>
              <a:defRPr sz="3000" b="1">
                <a:solidFill>
                  <a:srgbClr val="234B3E"/>
                </a:solidFill>
                <a:latin typeface="Open Sans"/>
              </a:defRPr>
            </a:pPr>
            <a:r>
              <a:t>liaison.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0" y="431800"/>
            <a:ext cx="5080000" cy="3238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350"/>
              </a:lnSpc>
              <a:spcAft>
                <a:spcPts val="0"/>
              </a:spcAft>
              <a:defRPr sz="1000" b="1">
                <a:solidFill>
                  <a:srgbClr val="819278"/>
                </a:solidFill>
                <a:latin typeface="Open Sans"/>
              </a:defRPr>
            </a:pPr>
            <a:r>
              <a:t>06 / UNE ÉVOLUTION RÉELLE À SUIVRE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09600" y="1320800"/>
            <a:ext cx="15036800" cy="8001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5100"/>
              </a:lnSpc>
              <a:spcAft>
                <a:spcPts val="0"/>
              </a:spcAft>
              <a:defRPr sz="4300" b="0">
                <a:solidFill>
                  <a:srgbClr val="234B3E"/>
                </a:solidFill>
                <a:latin typeface="Open Sans Light"/>
              </a:defRPr>
            </a:pPr>
            <a:r>
              <a:t>Oron : un exemple de transition réglementaire.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09600" y="8737600"/>
            <a:ext cx="11430000" cy="30670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215"/>
              </a:lnSpc>
              <a:spcAft>
                <a:spcPts val="0"/>
              </a:spcAft>
              <a:defRPr sz="900" b="0">
                <a:solidFill>
                  <a:srgbClr val="819278"/>
                </a:solidFill>
                <a:latin typeface="Open Sans"/>
              </a:defRPr>
            </a:pPr>
            <a:r>
              <a:t>PROJET EN PRÉPARATION · NOVEMBRE 2026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049500" y="8737600"/>
            <a:ext cx="1016000" cy="30670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215"/>
              </a:lnSpc>
              <a:spcAft>
                <a:spcPts val="0"/>
              </a:spcAft>
              <a:defRPr sz="900" b="0">
                <a:solidFill>
                  <a:srgbClr val="819278"/>
                </a:solidFill>
                <a:latin typeface="Open Sans"/>
              </a:defRPr>
            </a:pPr>
            <a:r>
              <a:t>07 / 12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09600" y="2908300"/>
            <a:ext cx="4775200" cy="26670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889000" y="3136900"/>
            <a:ext cx="4216400" cy="37528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755"/>
              </a:lnSpc>
              <a:spcAft>
                <a:spcPts val="0"/>
              </a:spcAft>
              <a:defRPr sz="1300" b="1">
                <a:solidFill>
                  <a:srgbClr val="BF7955"/>
                </a:solidFill>
                <a:latin typeface="Open Sans"/>
              </a:defRPr>
            </a:pPr>
            <a:r>
              <a:t>07.09.2026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89000" y="3606800"/>
            <a:ext cx="4216400" cy="61531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3645"/>
              </a:lnSpc>
              <a:spcAft>
                <a:spcPts val="0"/>
              </a:spcAft>
              <a:defRPr sz="2700" b="0">
                <a:solidFill>
                  <a:srgbClr val="234B3E"/>
                </a:solidFill>
                <a:latin typeface="Open Sans Light"/>
              </a:defRPr>
            </a:pPr>
            <a:r>
              <a:t>Adoption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89000" y="4267200"/>
            <a:ext cx="4216400" cy="42672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160"/>
              </a:lnSpc>
              <a:spcAft>
                <a:spcPts val="0"/>
              </a:spcAft>
              <a:defRPr sz="1600" b="0">
                <a:solidFill>
                  <a:srgbClr val="819278"/>
                </a:solidFill>
                <a:latin typeface="Open Sans"/>
              </a:defRPr>
            </a:pPr>
            <a:r>
              <a:t>Le Conseil communal adopte le PACom.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740400" y="2908300"/>
            <a:ext cx="4775200" cy="26670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019800" y="3136900"/>
            <a:ext cx="4216400" cy="37528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755"/>
              </a:lnSpc>
              <a:spcAft>
                <a:spcPts val="0"/>
              </a:spcAft>
              <a:defRPr sz="1300" b="1">
                <a:solidFill>
                  <a:srgbClr val="BF7955"/>
                </a:solidFill>
                <a:latin typeface="Open Sans"/>
              </a:defRPr>
            </a:pPr>
            <a:r>
              <a:t>PROCÉDURE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019800" y="3606800"/>
            <a:ext cx="4216400" cy="61531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3645"/>
              </a:lnSpc>
              <a:spcAft>
                <a:spcPts val="0"/>
              </a:spcAft>
              <a:defRPr sz="2700" b="0">
                <a:solidFill>
                  <a:srgbClr val="234B3E"/>
                </a:solidFill>
                <a:latin typeface="Open Sans Light"/>
              </a:defRPr>
            </a:pPr>
            <a:r>
              <a:t>Approbation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019800" y="4267200"/>
            <a:ext cx="4216400" cy="70104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160"/>
              </a:lnSpc>
              <a:spcAft>
                <a:spcPts val="0"/>
              </a:spcAft>
              <a:defRPr sz="1600" b="0">
                <a:solidFill>
                  <a:srgbClr val="819278"/>
                </a:solidFill>
                <a:latin typeface="Open Sans"/>
              </a:defRPr>
            </a:pPr>
            <a:r>
              <a:t>La page communale indique que la procédure cantonale se poursuit.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10871200" y="2908300"/>
            <a:ext cx="4775200" cy="26670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11150600" y="3136900"/>
            <a:ext cx="4216400" cy="37528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755"/>
              </a:lnSpc>
              <a:spcAft>
                <a:spcPts val="0"/>
              </a:spcAft>
              <a:defRPr sz="1300" b="1">
                <a:solidFill>
                  <a:srgbClr val="BF7955"/>
                </a:solidFill>
                <a:latin typeface="Open Sans"/>
              </a:defRPr>
            </a:pPr>
            <a:r>
              <a:t>VIGILANCE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1150600" y="3606800"/>
            <a:ext cx="4216400" cy="61531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3645"/>
              </a:lnSpc>
              <a:spcAft>
                <a:spcPts val="0"/>
              </a:spcAft>
              <a:defRPr sz="2700" b="0">
                <a:solidFill>
                  <a:srgbClr val="234B3E"/>
                </a:solidFill>
                <a:latin typeface="Open Sans Light"/>
              </a:defRPr>
            </a:pPr>
            <a:r>
              <a:t>Transition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1150600" y="4267200"/>
            <a:ext cx="4216400" cy="70104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160"/>
              </a:lnSpc>
              <a:spcAft>
                <a:spcPts val="0"/>
              </a:spcAft>
              <a:defRPr sz="1600" b="0">
                <a:solidFill>
                  <a:srgbClr val="819278"/>
                </a:solidFill>
                <a:latin typeface="Open Sans"/>
              </a:defRPr>
            </a:pPr>
            <a:r>
              <a:t>La publication décrit une double réglementation à examiner avec le BTO.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35000" y="6362700"/>
            <a:ext cx="14859000" cy="64960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3915"/>
              </a:lnSpc>
              <a:spcAft>
                <a:spcPts val="0"/>
              </a:spcAft>
              <a:defRPr sz="2900" b="0">
                <a:solidFill>
                  <a:srgbClr val="234B3E"/>
                </a:solidFill>
                <a:latin typeface="Open Sans Light"/>
              </a:defRPr>
            </a:pPr>
            <a:r>
              <a:t>Un signal documentaire utile. L’application à une parcelle reste à établir.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35000" y="7353300"/>
            <a:ext cx="14859000" cy="39243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890"/>
              </a:lnSpc>
              <a:spcAft>
                <a:spcPts val="0"/>
              </a:spcAft>
              <a:defRPr sz="1400" b="0">
                <a:solidFill>
                  <a:srgbClr val="819278"/>
                </a:solidFill>
                <a:latin typeface="Open Sans"/>
              </a:defRPr>
            </a:pPr>
            <a:r>
              <a:t>Source communale consultée le 08.11.2026. Revérifier le statut avant une décision ou une présentation ultérieure.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35000" y="8026400"/>
            <a:ext cx="14859000" cy="39243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890"/>
              </a:lnSpc>
              <a:spcAft>
                <a:spcPts val="0"/>
              </a:spcAft>
              <a:defRPr sz="1400" b="0">
                <a:solidFill>
                  <a:srgbClr val="234B3E"/>
                </a:solidFill>
                <a:latin typeface="Open Sans"/>
              </a:defRPr>
            </a:pPr>
            <a:r>
              <a:t>Ouvrir la publication officielle de la Commune d’Oron ↗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rgbClr val="F5F6E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cxnSp>
        <p:nvCxnSpPr>
          <p:cNvPr id="3" name="Connector 2"/>
          <p:cNvCxnSpPr/>
          <p:nvPr/>
        </p:nvCxnSpPr>
        <p:spPr>
          <a:xfrm>
            <a:off x="609600" y="457200"/>
            <a:ext cx="27940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Connector 3"/>
          <p:cNvCxnSpPr/>
          <p:nvPr/>
        </p:nvCxnSpPr>
        <p:spPr>
          <a:xfrm flipH="1">
            <a:off x="609600" y="457200"/>
            <a:ext cx="27940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Connector 4"/>
          <p:cNvCxnSpPr/>
          <p:nvPr/>
        </p:nvCxnSpPr>
        <p:spPr>
          <a:xfrm>
            <a:off x="609600" y="457200"/>
            <a:ext cx="279400" cy="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Connector 5"/>
          <p:cNvCxnSpPr/>
          <p:nvPr/>
        </p:nvCxnSpPr>
        <p:spPr>
          <a:xfrm>
            <a:off x="609600" y="736600"/>
            <a:ext cx="279400" cy="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Connector 6"/>
          <p:cNvCxnSpPr/>
          <p:nvPr/>
        </p:nvCxnSpPr>
        <p:spPr>
          <a:xfrm>
            <a:off x="609600" y="457200"/>
            <a:ext cx="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Connector 7"/>
          <p:cNvCxnSpPr/>
          <p:nvPr/>
        </p:nvCxnSpPr>
        <p:spPr>
          <a:xfrm>
            <a:off x="889000" y="457200"/>
            <a:ext cx="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Rounded Rectangle 8"/>
          <p:cNvSpPr/>
          <p:nvPr/>
        </p:nvSpPr>
        <p:spPr>
          <a:xfrm>
            <a:off x="571500" y="4191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850900" y="6985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850900" y="4191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ounded Rectangle 11"/>
          <p:cNvSpPr/>
          <p:nvPr/>
        </p:nvSpPr>
        <p:spPr>
          <a:xfrm>
            <a:off x="571500" y="6985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054100" y="304800"/>
            <a:ext cx="2667000" cy="6667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4050"/>
              </a:lnSpc>
              <a:spcAft>
                <a:spcPts val="0"/>
              </a:spcAft>
              <a:defRPr sz="3000" b="1">
                <a:solidFill>
                  <a:srgbClr val="234B3E"/>
                </a:solidFill>
                <a:latin typeface="Open Sans"/>
              </a:defRPr>
            </a:pPr>
            <a:r>
              <a:t>liaison.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0" y="431800"/>
            <a:ext cx="5080000" cy="3238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350"/>
              </a:lnSpc>
              <a:spcAft>
                <a:spcPts val="0"/>
              </a:spcAft>
              <a:defRPr sz="1000" b="1">
                <a:solidFill>
                  <a:srgbClr val="819278"/>
                </a:solidFill>
                <a:latin typeface="Open Sans"/>
              </a:defRPr>
            </a:pPr>
            <a:r>
              <a:t>07 / UNE IA AU SERVICE DES PERSONNES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09600" y="1320800"/>
            <a:ext cx="15036800" cy="8001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5100"/>
              </a:lnSpc>
              <a:spcAft>
                <a:spcPts val="0"/>
              </a:spcAft>
              <a:defRPr sz="4300" b="0">
                <a:solidFill>
                  <a:srgbClr val="234B3E"/>
                </a:solidFill>
                <a:latin typeface="Open Sans Light"/>
              </a:defRPr>
            </a:pPr>
            <a:r>
              <a:t>Renforcer les équipes. Préserver leur rôle.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09600" y="8737600"/>
            <a:ext cx="11430000" cy="30670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215"/>
              </a:lnSpc>
              <a:spcAft>
                <a:spcPts val="0"/>
              </a:spcAft>
              <a:defRPr sz="900" b="0">
                <a:solidFill>
                  <a:srgbClr val="819278"/>
                </a:solidFill>
                <a:latin typeface="Open Sans"/>
              </a:defRPr>
            </a:pPr>
            <a:r>
              <a:t>PROJET EN PRÉPARATION · NOVEMBRE 2026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049500" y="8737600"/>
            <a:ext cx="1016000" cy="30670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215"/>
              </a:lnSpc>
              <a:spcAft>
                <a:spcPts val="0"/>
              </a:spcAft>
              <a:defRPr sz="900" b="0">
                <a:solidFill>
                  <a:srgbClr val="819278"/>
                </a:solidFill>
                <a:latin typeface="Open Sans"/>
              </a:defRPr>
            </a:pPr>
            <a:r>
              <a:t>08 / 12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35000" y="2882900"/>
            <a:ext cx="14986000" cy="1117600"/>
          </a:xfrm>
          <a:prstGeom prst="roundRect">
            <a:avLst>
              <a:gd name="adj" fmla="val 8000"/>
            </a:avLst>
          </a:prstGeom>
          <a:solidFill>
            <a:srgbClr val="E7EFD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927100" y="3136900"/>
            <a:ext cx="4318000" cy="54673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3105"/>
              </a:lnSpc>
              <a:spcAft>
                <a:spcPts val="0"/>
              </a:spcAft>
              <a:defRPr sz="2300" b="0">
                <a:solidFill>
                  <a:srgbClr val="234B3E"/>
                </a:solidFill>
                <a:latin typeface="Open Sans Light"/>
              </a:defRPr>
            </a:pPr>
            <a:r>
              <a:t>L’IA prépare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626100" y="3124200"/>
            <a:ext cx="9588500" cy="461009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430"/>
              </a:lnSpc>
              <a:spcAft>
                <a:spcPts val="0"/>
              </a:spcAft>
              <a:defRPr sz="1800" b="0">
                <a:solidFill>
                  <a:srgbClr val="819278"/>
                </a:solidFill>
                <a:latin typeface="Open Sans"/>
              </a:defRPr>
            </a:pPr>
            <a:r>
              <a:t>Rechercher les sources et proposer des pistes à examiner.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35000" y="4305300"/>
            <a:ext cx="14986000" cy="1117600"/>
          </a:xfrm>
          <a:prstGeom prst="roundRect">
            <a:avLst>
              <a:gd name="adj" fmla="val 8000"/>
            </a:avLst>
          </a:prstGeom>
          <a:solidFill>
            <a:srgbClr val="DCE8C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927100" y="4559300"/>
            <a:ext cx="4318000" cy="54673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3105"/>
              </a:lnSpc>
              <a:spcAft>
                <a:spcPts val="0"/>
              </a:spcAft>
              <a:defRPr sz="2300" b="0">
                <a:solidFill>
                  <a:srgbClr val="234B3E"/>
                </a:solidFill>
                <a:latin typeface="Open Sans Light"/>
              </a:defRPr>
            </a:pPr>
            <a:r>
              <a:t>Les professionnels vérifient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626100" y="4546600"/>
            <a:ext cx="9588500" cy="461009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430"/>
              </a:lnSpc>
              <a:spcAft>
                <a:spcPts val="0"/>
              </a:spcAft>
              <a:defRPr sz="1800" b="0">
                <a:solidFill>
                  <a:srgbClr val="819278"/>
                </a:solidFill>
                <a:latin typeface="Open Sans"/>
              </a:defRPr>
            </a:pPr>
            <a:r>
              <a:t>Contrôler les preuves, corriger et valider les propositions.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35000" y="5727700"/>
            <a:ext cx="14986000" cy="1117600"/>
          </a:xfrm>
          <a:prstGeom prst="roundRect">
            <a:avLst>
              <a:gd name="adj" fmla="val 8000"/>
            </a:avLst>
          </a:prstGeom>
          <a:solidFill>
            <a:srgbClr val="D0E0B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927100" y="5981700"/>
            <a:ext cx="4318000" cy="54673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3105"/>
              </a:lnSpc>
              <a:spcAft>
                <a:spcPts val="0"/>
              </a:spcAft>
              <a:defRPr sz="2300" b="0">
                <a:solidFill>
                  <a:srgbClr val="234B3E"/>
                </a:solidFill>
                <a:latin typeface="Open Sans Light"/>
              </a:defRPr>
            </a:pPr>
            <a:r>
              <a:t>Les responsables décident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626100" y="5969000"/>
            <a:ext cx="9588500" cy="461009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430"/>
              </a:lnSpc>
              <a:spcAft>
                <a:spcPts val="0"/>
              </a:spcAft>
              <a:defRPr sz="1800" b="0">
                <a:solidFill>
                  <a:srgbClr val="819278"/>
                </a:solidFill>
                <a:latin typeface="Open Sans"/>
              </a:defRPr>
            </a:pPr>
            <a:r>
              <a:t>Garder la responsabilité, organiser les actions et leur suivi.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35000" y="7912100"/>
            <a:ext cx="14859000" cy="39243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890"/>
              </a:lnSpc>
              <a:spcAft>
                <a:spcPts val="0"/>
              </a:spcAft>
              <a:defRPr sz="1400" b="0">
                <a:solidFill>
                  <a:srgbClr val="819278"/>
                </a:solidFill>
                <a:latin typeface="Open Sans"/>
              </a:defRPr>
            </a:pPr>
            <a:r>
              <a:t>Finalité : renforcer les équipes, sans objectif de suppression de postes. Libérer du temps pour l’expertise et la relation humaine.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rgbClr val="112C2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cxnSp>
        <p:nvCxnSpPr>
          <p:cNvPr id="3" name="Connector 2"/>
          <p:cNvCxnSpPr/>
          <p:nvPr/>
        </p:nvCxnSpPr>
        <p:spPr>
          <a:xfrm>
            <a:off x="609600" y="457200"/>
            <a:ext cx="279400" cy="279400"/>
          </a:xfrm>
          <a:prstGeom prst="line">
            <a:avLst/>
          </a:prstGeom>
          <a:ln w="19050">
            <a:solidFill>
              <a:srgbClr val="DCEFB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Connector 3"/>
          <p:cNvCxnSpPr/>
          <p:nvPr/>
        </p:nvCxnSpPr>
        <p:spPr>
          <a:xfrm flipH="1">
            <a:off x="609600" y="457200"/>
            <a:ext cx="279400" cy="279400"/>
          </a:xfrm>
          <a:prstGeom prst="line">
            <a:avLst/>
          </a:prstGeom>
          <a:ln w="19050">
            <a:solidFill>
              <a:srgbClr val="DCEFB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Connector 4"/>
          <p:cNvCxnSpPr/>
          <p:nvPr/>
        </p:nvCxnSpPr>
        <p:spPr>
          <a:xfrm>
            <a:off x="609600" y="457200"/>
            <a:ext cx="279400" cy="0"/>
          </a:xfrm>
          <a:prstGeom prst="line">
            <a:avLst/>
          </a:prstGeom>
          <a:ln w="19050">
            <a:solidFill>
              <a:srgbClr val="DCEFB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Connector 5"/>
          <p:cNvCxnSpPr/>
          <p:nvPr/>
        </p:nvCxnSpPr>
        <p:spPr>
          <a:xfrm>
            <a:off x="609600" y="736600"/>
            <a:ext cx="279400" cy="0"/>
          </a:xfrm>
          <a:prstGeom prst="line">
            <a:avLst/>
          </a:prstGeom>
          <a:ln w="19050">
            <a:solidFill>
              <a:srgbClr val="DCEFB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Connector 6"/>
          <p:cNvCxnSpPr/>
          <p:nvPr/>
        </p:nvCxnSpPr>
        <p:spPr>
          <a:xfrm>
            <a:off x="609600" y="457200"/>
            <a:ext cx="0" cy="279400"/>
          </a:xfrm>
          <a:prstGeom prst="line">
            <a:avLst/>
          </a:prstGeom>
          <a:ln w="19050">
            <a:solidFill>
              <a:srgbClr val="DCEFB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Connector 7"/>
          <p:cNvCxnSpPr/>
          <p:nvPr/>
        </p:nvCxnSpPr>
        <p:spPr>
          <a:xfrm>
            <a:off x="889000" y="457200"/>
            <a:ext cx="0" cy="279400"/>
          </a:xfrm>
          <a:prstGeom prst="line">
            <a:avLst/>
          </a:prstGeom>
          <a:ln w="19050">
            <a:solidFill>
              <a:srgbClr val="DCEFB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Rounded Rectangle 8"/>
          <p:cNvSpPr/>
          <p:nvPr/>
        </p:nvSpPr>
        <p:spPr>
          <a:xfrm>
            <a:off x="571500" y="419100"/>
            <a:ext cx="76200" cy="76200"/>
          </a:xfrm>
          <a:prstGeom prst="roundRect">
            <a:avLst>
              <a:gd name="adj" fmla="val 8000"/>
            </a:avLst>
          </a:prstGeom>
          <a:solidFill>
            <a:srgbClr val="DCEFB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850900" y="698500"/>
            <a:ext cx="76200" cy="76200"/>
          </a:xfrm>
          <a:prstGeom prst="roundRect">
            <a:avLst>
              <a:gd name="adj" fmla="val 8000"/>
            </a:avLst>
          </a:prstGeom>
          <a:solidFill>
            <a:srgbClr val="DCEFB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850900" y="419100"/>
            <a:ext cx="76200" cy="76200"/>
          </a:xfrm>
          <a:prstGeom prst="roundRect">
            <a:avLst>
              <a:gd name="adj" fmla="val 8000"/>
            </a:avLst>
          </a:prstGeom>
          <a:solidFill>
            <a:srgbClr val="DCEFB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ounded Rectangle 11"/>
          <p:cNvSpPr/>
          <p:nvPr/>
        </p:nvSpPr>
        <p:spPr>
          <a:xfrm>
            <a:off x="571500" y="698500"/>
            <a:ext cx="76200" cy="76200"/>
          </a:xfrm>
          <a:prstGeom prst="roundRect">
            <a:avLst>
              <a:gd name="adj" fmla="val 8000"/>
            </a:avLst>
          </a:prstGeom>
          <a:solidFill>
            <a:srgbClr val="DCEFB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054100" y="304800"/>
            <a:ext cx="2667000" cy="6667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4050"/>
              </a:lnSpc>
              <a:spcAft>
                <a:spcPts val="0"/>
              </a:spcAft>
              <a:defRPr sz="3000" b="1">
                <a:solidFill>
                  <a:srgbClr val="DCEFBA"/>
                </a:solidFill>
                <a:latin typeface="Open Sans"/>
              </a:defRPr>
            </a:pPr>
            <a:r>
              <a:t>liaison.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0" y="431800"/>
            <a:ext cx="5080000" cy="3238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350"/>
              </a:lnSpc>
              <a:spcAft>
                <a:spcPts val="0"/>
              </a:spcAft>
              <a:defRPr sz="1000" b="1">
                <a:solidFill>
                  <a:srgbClr val="A6BC94"/>
                </a:solidFill>
                <a:latin typeface="Open Sans"/>
              </a:defRPr>
            </a:pPr>
            <a:r>
              <a:t>08 / LA SOLUTION AU QUOTIDIEN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09600" y="1320800"/>
            <a:ext cx="15036800" cy="8001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5100"/>
              </a:lnSpc>
              <a:spcAft>
                <a:spcPts val="0"/>
              </a:spcAft>
              <a:defRPr sz="4300" b="0">
                <a:solidFill>
                  <a:srgbClr val="DCEFBA"/>
                </a:solidFill>
                <a:latin typeface="Open Sans Light"/>
              </a:defRPr>
            </a:pPr>
            <a:r>
              <a:t>De la question à la prochaine action.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09600" y="8737600"/>
            <a:ext cx="11430000" cy="30670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215"/>
              </a:lnSpc>
              <a:spcAft>
                <a:spcPts val="0"/>
              </a:spcAft>
              <a:defRPr sz="900" b="0">
                <a:solidFill>
                  <a:srgbClr val="7D9A7D"/>
                </a:solidFill>
                <a:latin typeface="Open Sans"/>
              </a:defRPr>
            </a:pPr>
            <a:r>
              <a:t>PROJET EN PRÉPARATION · NOVEMBRE 2026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049500" y="8737600"/>
            <a:ext cx="1016000" cy="30670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215"/>
              </a:lnSpc>
              <a:spcAft>
                <a:spcPts val="0"/>
              </a:spcAft>
              <a:defRPr sz="900" b="0">
                <a:solidFill>
                  <a:srgbClr val="7D9A7D"/>
                </a:solidFill>
                <a:latin typeface="Open Sans"/>
              </a:defRPr>
            </a:pPr>
            <a:r>
              <a:t>09 / 12</a:t>
            </a:r>
          </a:p>
        </p:txBody>
      </p:sp>
      <p:pic>
        <p:nvPicPr>
          <p:cNvPr id="18" name="Picture 17" descr="liaison-analys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2781300"/>
            <a:ext cx="7010400" cy="43815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661400" y="2844800"/>
            <a:ext cx="635000" cy="40957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025"/>
              </a:lnSpc>
              <a:spcAft>
                <a:spcPts val="0"/>
              </a:spcAft>
              <a:defRPr sz="1500" b="1">
                <a:solidFill>
                  <a:srgbClr val="C39970"/>
                </a:solidFill>
                <a:latin typeface="Open Sans"/>
              </a:defRPr>
            </a:pPr>
            <a:r>
              <a:t>01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448800" y="2768600"/>
            <a:ext cx="5715000" cy="61531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3645"/>
              </a:lnSpc>
              <a:spcAft>
                <a:spcPts val="0"/>
              </a:spcAft>
              <a:defRPr sz="2700" b="0">
                <a:solidFill>
                  <a:srgbClr val="DCEFBA"/>
                </a:solidFill>
                <a:latin typeface="Open Sans Light"/>
              </a:defRPr>
            </a:pPr>
            <a:r>
              <a:t>Retrouver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448800" y="3302000"/>
            <a:ext cx="5715000" cy="42672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160"/>
              </a:lnSpc>
              <a:spcAft>
                <a:spcPts val="0"/>
              </a:spcAft>
              <a:defRPr sz="1600" b="0">
                <a:solidFill>
                  <a:srgbClr val="B5CBA1"/>
                </a:solidFill>
                <a:latin typeface="Open Sans"/>
              </a:defRPr>
            </a:pPr>
            <a:r>
              <a:t>Les règles qui concernent votre projet.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661400" y="4051300"/>
            <a:ext cx="635000" cy="40957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025"/>
              </a:lnSpc>
              <a:spcAft>
                <a:spcPts val="0"/>
              </a:spcAft>
              <a:defRPr sz="1500" b="1">
                <a:solidFill>
                  <a:srgbClr val="C39970"/>
                </a:solidFill>
                <a:latin typeface="Open Sans"/>
              </a:defRPr>
            </a:pPr>
            <a:r>
              <a:t>02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448800" y="3975100"/>
            <a:ext cx="5715000" cy="61531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3645"/>
              </a:lnSpc>
              <a:spcAft>
                <a:spcPts val="0"/>
              </a:spcAft>
              <a:defRPr sz="2700" b="0">
                <a:solidFill>
                  <a:srgbClr val="DCEFBA"/>
                </a:solidFill>
                <a:latin typeface="Open Sans Light"/>
              </a:defRPr>
            </a:pPr>
            <a:r>
              <a:t>Comprendre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448800" y="4508500"/>
            <a:ext cx="5715000" cy="42672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160"/>
              </a:lnSpc>
              <a:spcAft>
                <a:spcPts val="0"/>
              </a:spcAft>
              <a:defRPr sz="1600" b="0">
                <a:solidFill>
                  <a:srgbClr val="B5CBA1"/>
                </a:solidFill>
                <a:latin typeface="Open Sans"/>
              </a:defRPr>
            </a:pPr>
            <a:r>
              <a:t>Des réponses expliquées, avec leurs sources.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661400" y="5257800"/>
            <a:ext cx="635000" cy="40957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025"/>
              </a:lnSpc>
              <a:spcAft>
                <a:spcPts val="0"/>
              </a:spcAft>
              <a:defRPr sz="1500" b="1">
                <a:solidFill>
                  <a:srgbClr val="C39970"/>
                </a:solidFill>
                <a:latin typeface="Open Sans"/>
              </a:defRPr>
            </a:pPr>
            <a:r>
              <a:t>03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9448800" y="5181600"/>
            <a:ext cx="5715000" cy="61531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3645"/>
              </a:lnSpc>
              <a:spcAft>
                <a:spcPts val="0"/>
              </a:spcAft>
              <a:defRPr sz="2700" b="0">
                <a:solidFill>
                  <a:srgbClr val="DCEFBA"/>
                </a:solidFill>
                <a:latin typeface="Open Sans Light"/>
              </a:defRPr>
            </a:pPr>
            <a:r>
              <a:t>Anticiper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448800" y="5715000"/>
            <a:ext cx="5715000" cy="42672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160"/>
              </a:lnSpc>
              <a:spcAft>
                <a:spcPts val="0"/>
              </a:spcAft>
              <a:defRPr sz="1600" b="0">
                <a:solidFill>
                  <a:srgbClr val="B5CBA1"/>
                </a:solidFill>
                <a:latin typeface="Open Sans"/>
              </a:defRPr>
            </a:pPr>
            <a:r>
              <a:t>Les changements et leurs effets possibles.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661400" y="6464300"/>
            <a:ext cx="635000" cy="40957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025"/>
              </a:lnSpc>
              <a:spcAft>
                <a:spcPts val="0"/>
              </a:spcAft>
              <a:defRPr sz="1500" b="1">
                <a:solidFill>
                  <a:srgbClr val="C39970"/>
                </a:solidFill>
                <a:latin typeface="Open Sans"/>
              </a:defRPr>
            </a:pPr>
            <a:r>
              <a:t>04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9448800" y="6388100"/>
            <a:ext cx="5715000" cy="61531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3645"/>
              </a:lnSpc>
              <a:spcAft>
                <a:spcPts val="0"/>
              </a:spcAft>
              <a:defRPr sz="2700" b="0">
                <a:solidFill>
                  <a:srgbClr val="DCEFBA"/>
                </a:solidFill>
                <a:latin typeface="Open Sans Light"/>
              </a:defRPr>
            </a:pPr>
            <a:r>
              <a:t>Préparer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9448800" y="6921500"/>
            <a:ext cx="5715000" cy="42672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160"/>
              </a:lnSpc>
              <a:spcAft>
                <a:spcPts val="0"/>
              </a:spcAft>
              <a:defRPr sz="1600" b="0">
                <a:solidFill>
                  <a:srgbClr val="B5CBA1"/>
                </a:solidFill>
                <a:latin typeface="Open Sans"/>
              </a:defRPr>
            </a:pPr>
            <a:r>
              <a:t>Les vérifications et les prochaines actions.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35000" y="8051800"/>
            <a:ext cx="14859000" cy="40957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025"/>
              </a:lnSpc>
              <a:spcAft>
                <a:spcPts val="0"/>
              </a:spcAft>
              <a:defRPr sz="1500" b="0">
                <a:solidFill>
                  <a:srgbClr val="B8D09F"/>
                </a:solidFill>
                <a:latin typeface="Open Sans"/>
              </a:defRPr>
            </a:pPr>
            <a:r>
              <a:t>Une aide pour votre équipe : les sources sont consultables et la décision reste humaine.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rgbClr val="F5F6E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cxnSp>
        <p:nvCxnSpPr>
          <p:cNvPr id="3" name="Connector 2"/>
          <p:cNvCxnSpPr/>
          <p:nvPr/>
        </p:nvCxnSpPr>
        <p:spPr>
          <a:xfrm>
            <a:off x="609600" y="457200"/>
            <a:ext cx="27940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Connector 3"/>
          <p:cNvCxnSpPr/>
          <p:nvPr/>
        </p:nvCxnSpPr>
        <p:spPr>
          <a:xfrm flipH="1">
            <a:off x="609600" y="457200"/>
            <a:ext cx="27940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Connector 4"/>
          <p:cNvCxnSpPr/>
          <p:nvPr/>
        </p:nvCxnSpPr>
        <p:spPr>
          <a:xfrm>
            <a:off x="609600" y="457200"/>
            <a:ext cx="279400" cy="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Connector 5"/>
          <p:cNvCxnSpPr/>
          <p:nvPr/>
        </p:nvCxnSpPr>
        <p:spPr>
          <a:xfrm>
            <a:off x="609600" y="736600"/>
            <a:ext cx="279400" cy="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Connector 6"/>
          <p:cNvCxnSpPr/>
          <p:nvPr/>
        </p:nvCxnSpPr>
        <p:spPr>
          <a:xfrm>
            <a:off x="609600" y="457200"/>
            <a:ext cx="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Connector 7"/>
          <p:cNvCxnSpPr/>
          <p:nvPr/>
        </p:nvCxnSpPr>
        <p:spPr>
          <a:xfrm>
            <a:off x="889000" y="457200"/>
            <a:ext cx="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Rounded Rectangle 8"/>
          <p:cNvSpPr/>
          <p:nvPr/>
        </p:nvSpPr>
        <p:spPr>
          <a:xfrm>
            <a:off x="571500" y="4191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850900" y="6985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850900" y="4191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ounded Rectangle 11"/>
          <p:cNvSpPr/>
          <p:nvPr/>
        </p:nvSpPr>
        <p:spPr>
          <a:xfrm>
            <a:off x="571500" y="6985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054100" y="304800"/>
            <a:ext cx="2667000" cy="6667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4050"/>
              </a:lnSpc>
              <a:spcAft>
                <a:spcPts val="0"/>
              </a:spcAft>
              <a:defRPr sz="3000" b="1">
                <a:solidFill>
                  <a:srgbClr val="234B3E"/>
                </a:solidFill>
                <a:latin typeface="Open Sans"/>
              </a:defRPr>
            </a:pPr>
            <a:r>
              <a:t>liaison.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0" y="431800"/>
            <a:ext cx="5080000" cy="3238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350"/>
              </a:lnSpc>
              <a:spcAft>
                <a:spcPts val="0"/>
              </a:spcAft>
              <a:defRPr sz="1000" b="1">
                <a:solidFill>
                  <a:srgbClr val="819278"/>
                </a:solidFill>
                <a:latin typeface="Open Sans"/>
              </a:defRPr>
            </a:pPr>
            <a:r>
              <a:t>09 / LE CADRE DE CONFIANCE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09600" y="1320800"/>
            <a:ext cx="15036800" cy="8001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5100"/>
              </a:lnSpc>
              <a:spcAft>
                <a:spcPts val="0"/>
              </a:spcAft>
              <a:defRPr sz="4300" b="0">
                <a:solidFill>
                  <a:srgbClr val="234B3E"/>
                </a:solidFill>
                <a:latin typeface="Open Sans Light"/>
              </a:defRPr>
            </a:pPr>
            <a:r>
              <a:t>Un cadre suisse. Des exigences strictes.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09600" y="8737600"/>
            <a:ext cx="11430000" cy="30670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215"/>
              </a:lnSpc>
              <a:spcAft>
                <a:spcPts val="0"/>
              </a:spcAft>
              <a:defRPr sz="900" b="0">
                <a:solidFill>
                  <a:srgbClr val="819278"/>
                </a:solidFill>
                <a:latin typeface="Open Sans"/>
              </a:defRPr>
            </a:pPr>
            <a:r>
              <a:t>PROJET EN PRÉPARATION · NOVEMBRE 2026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049500" y="8737600"/>
            <a:ext cx="1016000" cy="30670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215"/>
              </a:lnSpc>
              <a:spcAft>
                <a:spcPts val="0"/>
              </a:spcAft>
              <a:defRPr sz="900" b="0">
                <a:solidFill>
                  <a:srgbClr val="819278"/>
                </a:solidFill>
                <a:latin typeface="Open Sans"/>
              </a:defRPr>
            </a:pPr>
            <a:r>
              <a:t>10 / 12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09600" y="2921000"/>
            <a:ext cx="4775200" cy="26670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889000" y="3149600"/>
            <a:ext cx="4216400" cy="37528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755"/>
              </a:lnSpc>
              <a:spcAft>
                <a:spcPts val="0"/>
              </a:spcAft>
              <a:defRPr sz="1300" b="1">
                <a:solidFill>
                  <a:srgbClr val="BF7955"/>
                </a:solidFill>
                <a:latin typeface="Open Sans"/>
              </a:defRPr>
            </a:pPr>
            <a:r>
              <a:t>LOCALISATION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89000" y="3619500"/>
            <a:ext cx="4216400" cy="61531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3645"/>
              </a:lnSpc>
              <a:spcAft>
                <a:spcPts val="0"/>
              </a:spcAft>
              <a:defRPr sz="2700" b="0">
                <a:solidFill>
                  <a:srgbClr val="234B3E"/>
                </a:solidFill>
                <a:latin typeface="Open Sans Light"/>
              </a:defRPr>
            </a:pPr>
            <a:r>
              <a:t>En Suisse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89000" y="4279900"/>
            <a:ext cx="4216400" cy="70104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160"/>
              </a:lnSpc>
              <a:spcAft>
                <a:spcPts val="0"/>
              </a:spcAft>
              <a:defRPr sz="1600" b="0">
                <a:solidFill>
                  <a:srgbClr val="819278"/>
                </a:solidFill>
                <a:latin typeface="Open Sans"/>
              </a:defRPr>
            </a:pPr>
            <a:r>
              <a:t>Hébergement du service et sauvegardes prévus en Suisse. Localisation documentée.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740400" y="2921000"/>
            <a:ext cx="4775200" cy="26670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019800" y="3149600"/>
            <a:ext cx="4216400" cy="37528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755"/>
              </a:lnSpc>
              <a:spcAft>
                <a:spcPts val="0"/>
              </a:spcAft>
              <a:defRPr sz="1300" b="1">
                <a:solidFill>
                  <a:srgbClr val="BF7955"/>
                </a:solidFill>
                <a:latin typeface="Open Sans"/>
              </a:defRPr>
            </a:pPr>
            <a:r>
              <a:t>CONFIDENTIALITÉ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019800" y="3619500"/>
            <a:ext cx="4216400" cy="61531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3645"/>
              </a:lnSpc>
              <a:spcAft>
                <a:spcPts val="0"/>
              </a:spcAft>
              <a:defRPr sz="2700" b="0">
                <a:solidFill>
                  <a:srgbClr val="234B3E"/>
                </a:solidFill>
                <a:latin typeface="Open Sans Light"/>
              </a:defRPr>
            </a:pPr>
            <a:r>
              <a:t>Accès maîtrisés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019800" y="4279900"/>
            <a:ext cx="4216400" cy="70104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160"/>
              </a:lnSpc>
              <a:spcAft>
                <a:spcPts val="0"/>
              </a:spcAft>
              <a:defRPr sz="1600" b="0">
                <a:solidFill>
                  <a:srgbClr val="819278"/>
                </a:solidFill>
                <a:latin typeface="Open Sans"/>
              </a:defRPr>
            </a:pPr>
            <a:r>
              <a:t>Accès par rôle, authentification renforcée et chiffrement : les exigences du service.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10871200" y="2921000"/>
            <a:ext cx="4775200" cy="26670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11150600" y="3149600"/>
            <a:ext cx="4216400" cy="37528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755"/>
              </a:lnSpc>
              <a:spcAft>
                <a:spcPts val="0"/>
              </a:spcAft>
              <a:defRPr sz="1300" b="1">
                <a:solidFill>
                  <a:srgbClr val="BF7955"/>
                </a:solidFill>
                <a:latin typeface="Open Sans"/>
              </a:defRPr>
            </a:pPr>
            <a:r>
              <a:t>RESPONSABILITÉ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1150600" y="3619500"/>
            <a:ext cx="4216400" cy="61531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3645"/>
              </a:lnSpc>
              <a:spcAft>
                <a:spcPts val="0"/>
              </a:spcAft>
              <a:defRPr sz="2700" b="0">
                <a:solidFill>
                  <a:srgbClr val="234B3E"/>
                </a:solidFill>
                <a:latin typeface="Open Sans Light"/>
              </a:defRPr>
            </a:pPr>
            <a:r>
              <a:t>Usages traçables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1150600" y="4279900"/>
            <a:ext cx="4216400" cy="70104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160"/>
              </a:lnSpc>
              <a:spcAft>
                <a:spcPts val="0"/>
              </a:spcAft>
              <a:defRPr sz="1600" b="0">
                <a:solidFill>
                  <a:srgbClr val="819278"/>
                </a:solidFill>
                <a:latin typeface="Open Sans"/>
              </a:defRPr>
            </a:pPr>
            <a:r>
              <a:t>Protection des données, journal des accès, conservation et restitution encadrées.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35000" y="6362700"/>
            <a:ext cx="14859000" cy="64960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3915"/>
              </a:lnSpc>
              <a:spcAft>
                <a:spcPts val="0"/>
              </a:spcAft>
              <a:defRPr sz="2900" b="0">
                <a:solidFill>
                  <a:srgbClr val="234B3E"/>
                </a:solidFill>
                <a:latin typeface="Open Sans Light"/>
              </a:defRPr>
            </a:pPr>
            <a:r>
              <a:t>Des engagements à contractualiser et à contrôler avant le pilote.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35000" y="7315200"/>
            <a:ext cx="14859000" cy="37528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755"/>
              </a:lnSpc>
              <a:spcAft>
                <a:spcPts val="0"/>
              </a:spcAft>
              <a:defRPr sz="1300" b="0">
                <a:solidFill>
                  <a:srgbClr val="819278"/>
                </a:solidFill>
                <a:latin typeface="Open Sans"/>
              </a:defRPr>
            </a:pPr>
            <a:r>
              <a:t>Cadre visé : LPD et droit cantonal applicable. Aucune certification annoncée. La vitrine ne prouve pas un hébergement suisse.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35000" y="7950200"/>
            <a:ext cx="14859000" cy="39243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890"/>
              </a:lnSpc>
              <a:spcAft>
                <a:spcPts val="0"/>
              </a:spcAft>
              <a:defRPr sz="1400" b="0">
                <a:solidFill>
                  <a:srgbClr val="819278"/>
                </a:solidFill>
                <a:latin typeface="Open Sans"/>
              </a:defRPr>
            </a:pPr>
            <a:r>
              <a:t>Le prototype montre le parcours ; le service complet, la veille et les accès d’équipe restent à mettre en place.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rgbClr val="F5F6E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cxnSp>
        <p:nvCxnSpPr>
          <p:cNvPr id="3" name="Connector 2"/>
          <p:cNvCxnSpPr/>
          <p:nvPr/>
        </p:nvCxnSpPr>
        <p:spPr>
          <a:xfrm>
            <a:off x="609600" y="457200"/>
            <a:ext cx="27940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Connector 3"/>
          <p:cNvCxnSpPr/>
          <p:nvPr/>
        </p:nvCxnSpPr>
        <p:spPr>
          <a:xfrm flipH="1">
            <a:off x="609600" y="457200"/>
            <a:ext cx="27940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Connector 4"/>
          <p:cNvCxnSpPr/>
          <p:nvPr/>
        </p:nvCxnSpPr>
        <p:spPr>
          <a:xfrm>
            <a:off x="609600" y="457200"/>
            <a:ext cx="279400" cy="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Connector 5"/>
          <p:cNvCxnSpPr/>
          <p:nvPr/>
        </p:nvCxnSpPr>
        <p:spPr>
          <a:xfrm>
            <a:off x="609600" y="736600"/>
            <a:ext cx="279400" cy="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Connector 6"/>
          <p:cNvCxnSpPr/>
          <p:nvPr/>
        </p:nvCxnSpPr>
        <p:spPr>
          <a:xfrm>
            <a:off x="609600" y="457200"/>
            <a:ext cx="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Connector 7"/>
          <p:cNvCxnSpPr/>
          <p:nvPr/>
        </p:nvCxnSpPr>
        <p:spPr>
          <a:xfrm>
            <a:off x="889000" y="457200"/>
            <a:ext cx="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Rounded Rectangle 8"/>
          <p:cNvSpPr/>
          <p:nvPr/>
        </p:nvSpPr>
        <p:spPr>
          <a:xfrm>
            <a:off x="571500" y="4191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850900" y="6985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850900" y="4191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ounded Rectangle 11"/>
          <p:cNvSpPr/>
          <p:nvPr/>
        </p:nvSpPr>
        <p:spPr>
          <a:xfrm>
            <a:off x="571500" y="6985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054100" y="304800"/>
            <a:ext cx="2667000" cy="6667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4050"/>
              </a:lnSpc>
              <a:spcAft>
                <a:spcPts val="0"/>
              </a:spcAft>
              <a:defRPr sz="3000" b="1">
                <a:solidFill>
                  <a:srgbClr val="234B3E"/>
                </a:solidFill>
                <a:latin typeface="Open Sans"/>
              </a:defRPr>
            </a:pPr>
            <a:r>
              <a:t>liaison.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0" y="431800"/>
            <a:ext cx="5080000" cy="3238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350"/>
              </a:lnSpc>
              <a:spcAft>
                <a:spcPts val="0"/>
              </a:spcAft>
              <a:defRPr sz="1000" b="1">
                <a:solidFill>
                  <a:srgbClr val="819278"/>
                </a:solidFill>
                <a:latin typeface="Open Sans"/>
              </a:defRPr>
            </a:pPr>
            <a:r>
              <a:t>10 / LE PREMIER PILOTE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09600" y="1320800"/>
            <a:ext cx="15036800" cy="8001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5100"/>
              </a:lnSpc>
              <a:spcAft>
                <a:spcPts val="0"/>
              </a:spcAft>
              <a:defRPr sz="4300" b="0">
                <a:solidFill>
                  <a:srgbClr val="234B3E"/>
                </a:solidFill>
                <a:latin typeface="Open Sans Light"/>
              </a:defRPr>
            </a:pPr>
            <a:r>
              <a:t>Tester une décision mieux préparée.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09600" y="8737600"/>
            <a:ext cx="11430000" cy="30670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215"/>
              </a:lnSpc>
              <a:spcAft>
                <a:spcPts val="0"/>
              </a:spcAft>
              <a:defRPr sz="900" b="0">
                <a:solidFill>
                  <a:srgbClr val="819278"/>
                </a:solidFill>
                <a:latin typeface="Open Sans"/>
              </a:defRPr>
            </a:pPr>
            <a:r>
              <a:t>PROJET EN PRÉPARATION · NOVEMBRE 2026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049500" y="8737600"/>
            <a:ext cx="1016000" cy="30670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215"/>
              </a:lnSpc>
              <a:spcAft>
                <a:spcPts val="0"/>
              </a:spcAft>
              <a:defRPr sz="900" b="0">
                <a:solidFill>
                  <a:srgbClr val="819278"/>
                </a:solidFill>
                <a:latin typeface="Open Sans"/>
              </a:defRPr>
            </a:pPr>
            <a:r>
              <a:t>11 / 12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09600" y="2921000"/>
            <a:ext cx="4775200" cy="26670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889000" y="3149600"/>
            <a:ext cx="4216400" cy="37528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755"/>
              </a:lnSpc>
              <a:spcAft>
                <a:spcPts val="0"/>
              </a:spcAft>
              <a:defRPr sz="1300" b="1">
                <a:solidFill>
                  <a:srgbClr val="BF7955"/>
                </a:solidFill>
                <a:latin typeface="Open Sans"/>
              </a:defRPr>
            </a:pPr>
            <a:r>
              <a:t>CADRER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89000" y="3619500"/>
            <a:ext cx="4216400" cy="61531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3645"/>
              </a:lnSpc>
              <a:spcAft>
                <a:spcPts val="0"/>
              </a:spcAft>
              <a:defRPr sz="2700" b="0">
                <a:solidFill>
                  <a:srgbClr val="234B3E"/>
                </a:solidFill>
                <a:latin typeface="Open Sans Light"/>
              </a:defRPr>
            </a:pPr>
            <a:r>
              <a:t>1 équipe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89000" y="4279900"/>
            <a:ext cx="4216400" cy="70104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160"/>
              </a:lnSpc>
              <a:spcAft>
                <a:spcPts val="0"/>
              </a:spcAft>
              <a:defRPr sz="1600" b="0">
                <a:solidFill>
                  <a:srgbClr val="819278"/>
                </a:solidFill>
                <a:latin typeface="Open Sans"/>
              </a:defRPr>
            </a:pPr>
            <a:r>
              <a:t>Une municipalité ou une gérance, un référent métier et un parcours immobilier.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740400" y="2921000"/>
            <a:ext cx="4775200" cy="26670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019800" y="3149600"/>
            <a:ext cx="4216400" cy="37528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755"/>
              </a:lnSpc>
              <a:spcAft>
                <a:spcPts val="0"/>
              </a:spcAft>
              <a:defRPr sz="1300" b="1">
                <a:solidFill>
                  <a:srgbClr val="BF7955"/>
                </a:solidFill>
                <a:latin typeface="Open Sans"/>
              </a:defRPr>
            </a:pPr>
            <a:r>
              <a:t>PRÉPARER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019800" y="3619500"/>
            <a:ext cx="4216400" cy="61531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3645"/>
              </a:lnSpc>
              <a:spcAft>
                <a:spcPts val="0"/>
              </a:spcAft>
              <a:defRPr sz="2700" b="0">
                <a:solidFill>
                  <a:srgbClr val="234B3E"/>
                </a:solidFill>
                <a:latin typeface="Open Sans Light"/>
              </a:defRPr>
            </a:pPr>
            <a:r>
              <a:t>Des sources fiables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019800" y="4279900"/>
            <a:ext cx="4216400" cy="70104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160"/>
              </a:lnSpc>
              <a:spcAft>
                <a:spcPts val="0"/>
              </a:spcAft>
              <a:defRPr sz="1600" b="0">
                <a:solidFill>
                  <a:srgbClr val="819278"/>
                </a:solidFill>
                <a:latin typeface="Open Sans"/>
              </a:defRPr>
            </a:pPr>
            <a:r>
              <a:t>Règles vérifiées, dossiers autorisés et cadre de sécurité validé.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10871200" y="2921000"/>
            <a:ext cx="4775200" cy="26670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11150600" y="3149600"/>
            <a:ext cx="4216400" cy="37528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755"/>
              </a:lnSpc>
              <a:spcAft>
                <a:spcPts val="0"/>
              </a:spcAft>
              <a:defRPr sz="1300" b="1">
                <a:solidFill>
                  <a:srgbClr val="BF7955"/>
                </a:solidFill>
                <a:latin typeface="Open Sans"/>
              </a:defRPr>
            </a:pPr>
            <a:r>
              <a:t>MESURER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1150600" y="3619500"/>
            <a:ext cx="4216400" cy="61531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3645"/>
              </a:lnSpc>
              <a:spcAft>
                <a:spcPts val="0"/>
              </a:spcAft>
              <a:defRPr sz="2700" b="0">
                <a:solidFill>
                  <a:srgbClr val="234B3E"/>
                </a:solidFill>
                <a:latin typeface="Open Sans Light"/>
              </a:defRPr>
            </a:pPr>
            <a:r>
              <a:t>Des preuves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1150600" y="4279900"/>
            <a:ext cx="4216400" cy="70104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2160"/>
              </a:lnSpc>
              <a:spcAft>
                <a:spcPts val="0"/>
              </a:spcAft>
              <a:defRPr sz="1600" b="0">
                <a:solidFill>
                  <a:srgbClr val="819278"/>
                </a:solidFill>
                <a:latin typeface="Open Sans"/>
              </a:defRPr>
            </a:pPr>
            <a:r>
              <a:t>Qualité, compréhension, temps, charge de travail et autonomie des équipes.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35000" y="6451600"/>
            <a:ext cx="14859000" cy="11684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4000"/>
              </a:lnSpc>
              <a:spcAft>
                <a:spcPts val="0"/>
              </a:spcAft>
              <a:defRPr sz="2700" b="0">
                <a:solidFill>
                  <a:srgbClr val="234B3E"/>
                </a:solidFill>
                <a:latin typeface="Open Sans Light"/>
              </a:defRPr>
            </a:pPr>
            <a:r>
              <a:t>Proposition : 12 semaines à cadrer. Déploiement progressif dans Vaud, puis dans d’autres cantons.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35000" y="8115300"/>
            <a:ext cx="14859000" cy="37528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755"/>
              </a:lnSpc>
              <a:spcAft>
                <a:spcPts val="0"/>
              </a:spcAft>
              <a:defRPr sz="1300" b="0">
                <a:solidFill>
                  <a:srgbClr val="819278"/>
                </a:solidFill>
                <a:latin typeface="Open Sans"/>
              </a:defRPr>
            </a:pPr>
            <a:r>
              <a:t>L’ouverture aux habitants pourra s’appuyer ensuite sur les parcours validés. Aucun gain chiffré garanti.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6256000" cy="9144000"/>
          </a:xfrm>
          <a:prstGeom prst="rect">
            <a:avLst/>
          </a:prstGeom>
          <a:solidFill>
            <a:srgbClr val="F5F6E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cxnSp>
        <p:nvCxnSpPr>
          <p:cNvPr id="3" name="Connector 2"/>
          <p:cNvCxnSpPr/>
          <p:nvPr/>
        </p:nvCxnSpPr>
        <p:spPr>
          <a:xfrm>
            <a:off x="609600" y="457200"/>
            <a:ext cx="27940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Connector 3"/>
          <p:cNvCxnSpPr/>
          <p:nvPr/>
        </p:nvCxnSpPr>
        <p:spPr>
          <a:xfrm flipH="1">
            <a:off x="609600" y="457200"/>
            <a:ext cx="27940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Connector 4"/>
          <p:cNvCxnSpPr/>
          <p:nvPr/>
        </p:nvCxnSpPr>
        <p:spPr>
          <a:xfrm>
            <a:off x="609600" y="457200"/>
            <a:ext cx="279400" cy="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Connector 5"/>
          <p:cNvCxnSpPr/>
          <p:nvPr/>
        </p:nvCxnSpPr>
        <p:spPr>
          <a:xfrm>
            <a:off x="609600" y="736600"/>
            <a:ext cx="279400" cy="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Connector 6"/>
          <p:cNvCxnSpPr/>
          <p:nvPr/>
        </p:nvCxnSpPr>
        <p:spPr>
          <a:xfrm>
            <a:off x="609600" y="457200"/>
            <a:ext cx="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Connector 7"/>
          <p:cNvCxnSpPr/>
          <p:nvPr/>
        </p:nvCxnSpPr>
        <p:spPr>
          <a:xfrm>
            <a:off x="889000" y="457200"/>
            <a:ext cx="0" cy="279400"/>
          </a:xfrm>
          <a:prstGeom prst="line">
            <a:avLst/>
          </a:prstGeom>
          <a:ln w="19050">
            <a:solidFill>
              <a:srgbClr val="234B3E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Rounded Rectangle 8"/>
          <p:cNvSpPr/>
          <p:nvPr/>
        </p:nvSpPr>
        <p:spPr>
          <a:xfrm>
            <a:off x="571500" y="4191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850900" y="6985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850900" y="4191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ounded Rectangle 11"/>
          <p:cNvSpPr/>
          <p:nvPr/>
        </p:nvSpPr>
        <p:spPr>
          <a:xfrm>
            <a:off x="571500" y="698500"/>
            <a:ext cx="76200" cy="76200"/>
          </a:xfrm>
          <a:prstGeom prst="roundRect">
            <a:avLst>
              <a:gd name="adj" fmla="val 8000"/>
            </a:avLst>
          </a:prstGeom>
          <a:solidFill>
            <a:srgbClr val="234B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1054100" y="304800"/>
            <a:ext cx="2667000" cy="6667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4050"/>
              </a:lnSpc>
              <a:spcAft>
                <a:spcPts val="0"/>
              </a:spcAft>
              <a:defRPr sz="3000" b="1">
                <a:solidFill>
                  <a:srgbClr val="234B3E"/>
                </a:solidFill>
                <a:latin typeface="Open Sans"/>
              </a:defRPr>
            </a:pPr>
            <a:r>
              <a:t>liaison.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0" y="431800"/>
            <a:ext cx="5080000" cy="3238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350"/>
              </a:lnSpc>
              <a:spcAft>
                <a:spcPts val="0"/>
              </a:spcAft>
              <a:defRPr sz="1000" b="1">
                <a:solidFill>
                  <a:srgbClr val="819278"/>
                </a:solidFill>
                <a:latin typeface="Open Sans"/>
              </a:defRPr>
            </a:pPr>
            <a:r>
              <a:t>11 / LA DISCUSSION À OUVRIR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09600" y="1320800"/>
            <a:ext cx="15036800" cy="8001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5100"/>
              </a:lnSpc>
              <a:spcAft>
                <a:spcPts val="0"/>
              </a:spcAft>
              <a:defRPr sz="4300" b="0">
                <a:solidFill>
                  <a:srgbClr val="234B3E"/>
                </a:solidFill>
                <a:latin typeface="Open Sans Light"/>
              </a:defRPr>
            </a:pPr>
            <a:r>
              <a:t>Choisir le premier cas à éprouver.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09600" y="8737600"/>
            <a:ext cx="11430000" cy="30670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215"/>
              </a:lnSpc>
              <a:spcAft>
                <a:spcPts val="0"/>
              </a:spcAft>
              <a:defRPr sz="900" b="0">
                <a:solidFill>
                  <a:srgbClr val="819278"/>
                </a:solidFill>
                <a:latin typeface="Open Sans"/>
              </a:defRPr>
            </a:pPr>
            <a:r>
              <a:t>PROJET EN PRÉPARATION · NOVEMBRE 2026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049500" y="8737600"/>
            <a:ext cx="1016000" cy="30670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215"/>
              </a:lnSpc>
              <a:spcAft>
                <a:spcPts val="0"/>
              </a:spcAft>
              <a:defRPr sz="900" b="0">
                <a:solidFill>
                  <a:srgbClr val="819278"/>
                </a:solidFill>
                <a:latin typeface="Open Sans"/>
              </a:defRPr>
            </a:pPr>
            <a:r>
              <a:t>12 / 12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35000" y="2781300"/>
            <a:ext cx="14732000" cy="29718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7400"/>
              </a:lnSpc>
              <a:spcAft>
                <a:spcPts val="0"/>
              </a:spcAft>
              <a:defRPr sz="3500" b="0">
                <a:solidFill>
                  <a:srgbClr val="234B3E"/>
                </a:solidFill>
                <a:latin typeface="Open Sans Light"/>
              </a:defRPr>
            </a:pPr>
            <a:r>
              <a:t>01  Un dossier qui pose vraiment question</a:t>
            </a:r>
          </a:p>
          <a:p>
            <a:pPr>
              <a:lnSpc>
                <a:spcPts val="7400"/>
              </a:lnSpc>
              <a:spcAft>
                <a:spcPts val="0"/>
              </a:spcAft>
              <a:defRPr sz="3500" b="0">
                <a:solidFill>
                  <a:srgbClr val="234B3E"/>
                </a:solidFill>
                <a:latin typeface="Open Sans Light"/>
              </a:defRPr>
            </a:pPr>
            <a:r>
              <a:t>02  Une équipe et un référent métier</a:t>
            </a:r>
          </a:p>
          <a:p>
            <a:pPr>
              <a:lnSpc>
                <a:spcPts val="7400"/>
              </a:lnSpc>
              <a:spcAft>
                <a:spcPts val="0"/>
              </a:spcAft>
              <a:defRPr sz="3500" b="0">
                <a:solidFill>
                  <a:srgbClr val="234B3E"/>
                </a:solidFill>
                <a:latin typeface="Open Sans Light"/>
              </a:defRPr>
            </a:pPr>
            <a:r>
              <a:t>03  Des sources et des critères de qualité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35000" y="6413500"/>
            <a:ext cx="14986000" cy="1270000"/>
          </a:xfrm>
          <a:prstGeom prst="roundRect">
            <a:avLst>
              <a:gd name="adj" fmla="val 8000"/>
            </a:avLst>
          </a:prstGeom>
          <a:solidFill>
            <a:srgbClr val="DCEFB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939800" y="6629400"/>
            <a:ext cx="14224000" cy="11176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3800"/>
              </a:lnSpc>
              <a:spcAft>
                <a:spcPts val="0"/>
              </a:spcAft>
              <a:defRPr sz="2800" b="0">
                <a:solidFill>
                  <a:srgbClr val="234B3E"/>
                </a:solidFill>
                <a:latin typeface="Open Sans Light"/>
              </a:defRPr>
            </a:pPr>
            <a:r>
              <a:t>Une chaîne de décision enrichie par l’IA.</a:t>
            </a:r>
          </a:p>
          <a:p>
            <a:pPr>
              <a:lnSpc>
                <a:spcPts val="3800"/>
              </a:lnSpc>
              <a:spcAft>
                <a:spcPts val="0"/>
              </a:spcAft>
              <a:defRPr sz="2800" b="0">
                <a:solidFill>
                  <a:srgbClr val="234B3E"/>
                </a:solidFill>
                <a:latin typeface="Open Sans Light"/>
              </a:defRPr>
            </a:pPr>
            <a:r>
              <a:t>Fiable, sécurisée, éthique : au service des équipes.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35000" y="8140700"/>
            <a:ext cx="14859000" cy="35814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>
              <a:lnSpc>
                <a:spcPts val="1620"/>
              </a:lnSpc>
              <a:spcAft>
                <a:spcPts val="0"/>
              </a:spcAft>
              <a:defRPr sz="1200" b="0">
                <a:solidFill>
                  <a:srgbClr val="819278"/>
                </a:solidFill>
                <a:latin typeface="Open Sans"/>
              </a:defRPr>
            </a:pPr>
            <a:r>
              <a:t>Proposition de pilote · Aucun partenariat, financement ou résultat acquis annoncé.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